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7" r:id="rId2"/>
    <p:sldId id="258" r:id="rId3"/>
    <p:sldId id="262" r:id="rId4"/>
    <p:sldId id="292" r:id="rId5"/>
    <p:sldId id="290" r:id="rId6"/>
    <p:sldId id="268" r:id="rId7"/>
    <p:sldId id="280" r:id="rId8"/>
    <p:sldId id="291" r:id="rId9"/>
    <p:sldId id="289" r:id="rId10"/>
    <p:sldId id="278" r:id="rId11"/>
    <p:sldId id="260" r:id="rId12"/>
    <p:sldId id="283" r:id="rId13"/>
    <p:sldId id="272" r:id="rId14"/>
    <p:sldId id="265" r:id="rId15"/>
    <p:sldId id="271" r:id="rId16"/>
    <p:sldId id="273" r:id="rId17"/>
    <p:sldId id="282" r:id="rId18"/>
    <p:sldId id="287" r:id="rId19"/>
    <p:sldId id="284" r:id="rId20"/>
    <p:sldId id="276" r:id="rId21"/>
    <p:sldId id="293" r:id="rId22"/>
    <p:sldId id="295" r:id="rId23"/>
    <p:sldId id="270" r:id="rId24"/>
    <p:sldId id="274" r:id="rId25"/>
    <p:sldId id="294" r:id="rId26"/>
    <p:sldId id="266"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8B2"/>
    <a:srgbClr val="E9FD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2" autoAdjust="0"/>
    <p:restoredTop sz="94660"/>
  </p:normalViewPr>
  <p:slideViewPr>
    <p:cSldViewPr snapToGrid="0">
      <p:cViewPr varScale="1">
        <p:scale>
          <a:sx n="150" d="100"/>
          <a:sy n="150" d="100"/>
        </p:scale>
        <p:origin x="7872" y="132"/>
      </p:cViewPr>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3A45BA1-980A-4507-BE5A-5C1E7C2FFD8F}" type="datetimeFigureOut">
              <a:rPr lang="en-US"/>
              <a:t>8/7/2025</a:t>
            </a:fld>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7E03411-58E2-43FD-AE1D-AD77DFF8CB20}" type="slidenum">
              <a:r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5A3416D-7FED-43BC-AA7C-D92DBA01ED64}" type="datetimeFigureOut">
              <a:rPr lang="en-US"/>
              <a:t>8/7/2025</a:t>
            </a:fld>
            <a:endParaRP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t>1</a:t>
            </a:fld>
            <a:endParaRPr lang="en-US"/>
          </a:p>
        </p:txBody>
      </p:sp>
    </p:spTree>
    <p:extLst>
      <p:ext uri="{BB962C8B-B14F-4D97-AF65-F5344CB8AC3E}">
        <p14:creationId xmlns:p14="http://schemas.microsoft.com/office/powerpoint/2010/main" val="295199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t>11</a:t>
            </a:fld>
            <a:endParaRPr lang="en-US"/>
          </a:p>
        </p:txBody>
      </p:sp>
    </p:spTree>
    <p:extLst>
      <p:ext uri="{BB962C8B-B14F-4D97-AF65-F5344CB8AC3E}">
        <p14:creationId xmlns:p14="http://schemas.microsoft.com/office/powerpoint/2010/main" val="2636055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t>12</a:t>
            </a:fld>
            <a:endParaRPr lang="en-US"/>
          </a:p>
        </p:txBody>
      </p:sp>
    </p:spTree>
    <p:extLst>
      <p:ext uri="{BB962C8B-B14F-4D97-AF65-F5344CB8AC3E}">
        <p14:creationId xmlns:p14="http://schemas.microsoft.com/office/powerpoint/2010/main" val="297358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t>16</a:t>
            </a:fld>
            <a:endParaRPr lang="en-US"/>
          </a:p>
        </p:txBody>
      </p:sp>
    </p:spTree>
    <p:extLst>
      <p:ext uri="{BB962C8B-B14F-4D97-AF65-F5344CB8AC3E}">
        <p14:creationId xmlns:p14="http://schemas.microsoft.com/office/powerpoint/2010/main" val="2316630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17</a:t>
            </a:fld>
            <a:endParaRPr lang="en-US"/>
          </a:p>
        </p:txBody>
      </p:sp>
    </p:spTree>
    <p:extLst>
      <p:ext uri="{BB962C8B-B14F-4D97-AF65-F5344CB8AC3E}">
        <p14:creationId xmlns:p14="http://schemas.microsoft.com/office/powerpoint/2010/main" val="107571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t>20</a:t>
            </a:fld>
            <a:endParaRPr lang="en-US"/>
          </a:p>
        </p:txBody>
      </p:sp>
    </p:spTree>
    <p:extLst>
      <p:ext uri="{BB962C8B-B14F-4D97-AF65-F5344CB8AC3E}">
        <p14:creationId xmlns:p14="http://schemas.microsoft.com/office/powerpoint/2010/main" val="4157169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t>21</a:t>
            </a:fld>
            <a:endParaRPr lang="en-US"/>
          </a:p>
        </p:txBody>
      </p:sp>
    </p:spTree>
    <p:extLst>
      <p:ext uri="{BB962C8B-B14F-4D97-AF65-F5344CB8AC3E}">
        <p14:creationId xmlns:p14="http://schemas.microsoft.com/office/powerpoint/2010/main" val="3616196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7FCF3-1C95-FB36-A44D-D28E0003D7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7A8FD3-1625-8AE2-5588-D1ADA9886C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829C65-D588-7835-0E35-304A51078E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8DDC06-1A9F-9C3C-600B-F17D6E324E78}"/>
              </a:ext>
            </a:extLst>
          </p:cNvPr>
          <p:cNvSpPr>
            <a:spLocks noGrp="1"/>
          </p:cNvSpPr>
          <p:nvPr>
            <p:ph type="sldNum" sz="quarter" idx="10"/>
          </p:nvPr>
        </p:nvSpPr>
        <p:spPr/>
        <p:txBody>
          <a:bodyPr/>
          <a:lstStyle/>
          <a:p>
            <a:fld id="{C8DC57A8-AE18-4654-B6AF-04B3577165BE}" type="slidenum">
              <a:rPr lang="en-US" smtClean="0"/>
              <a:t>22</a:t>
            </a:fld>
            <a:endParaRPr lang="en-US"/>
          </a:p>
        </p:txBody>
      </p:sp>
    </p:spTree>
    <p:extLst>
      <p:ext uri="{BB962C8B-B14F-4D97-AF65-F5344CB8AC3E}">
        <p14:creationId xmlns:p14="http://schemas.microsoft.com/office/powerpoint/2010/main" val="2916309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t>23</a:t>
            </a:fld>
            <a:endParaRPr lang="en-US"/>
          </a:p>
        </p:txBody>
      </p:sp>
    </p:spTree>
    <p:extLst>
      <p:ext uri="{BB962C8B-B14F-4D97-AF65-F5344CB8AC3E}">
        <p14:creationId xmlns:p14="http://schemas.microsoft.com/office/powerpoint/2010/main" val="1756835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t>24</a:t>
            </a:fld>
            <a:endParaRPr lang="en-US"/>
          </a:p>
        </p:txBody>
      </p:sp>
    </p:spTree>
    <p:extLst>
      <p:ext uri="{BB962C8B-B14F-4D97-AF65-F5344CB8AC3E}">
        <p14:creationId xmlns:p14="http://schemas.microsoft.com/office/powerpoint/2010/main" val="3486517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25</a:t>
            </a:fld>
            <a:endParaRPr lang="en-US"/>
          </a:p>
        </p:txBody>
      </p:sp>
    </p:spTree>
    <p:extLst>
      <p:ext uri="{BB962C8B-B14F-4D97-AF65-F5344CB8AC3E}">
        <p14:creationId xmlns:p14="http://schemas.microsoft.com/office/powerpoint/2010/main" val="2241973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t>2</a:t>
            </a:fld>
            <a:endParaRPr lang="en-US"/>
          </a:p>
        </p:txBody>
      </p:sp>
    </p:spTree>
    <p:extLst>
      <p:ext uri="{BB962C8B-B14F-4D97-AF65-F5344CB8AC3E}">
        <p14:creationId xmlns:p14="http://schemas.microsoft.com/office/powerpoint/2010/main" val="1002971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t>26</a:t>
            </a:fld>
            <a:endParaRPr lang="en-US"/>
          </a:p>
        </p:txBody>
      </p:sp>
    </p:spTree>
    <p:extLst>
      <p:ext uri="{BB962C8B-B14F-4D97-AF65-F5344CB8AC3E}">
        <p14:creationId xmlns:p14="http://schemas.microsoft.com/office/powerpoint/2010/main" val="1729577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t>3</a:t>
            </a:fld>
            <a:endParaRPr lang="en-US"/>
          </a:p>
        </p:txBody>
      </p:sp>
    </p:spTree>
    <p:extLst>
      <p:ext uri="{BB962C8B-B14F-4D97-AF65-F5344CB8AC3E}">
        <p14:creationId xmlns:p14="http://schemas.microsoft.com/office/powerpoint/2010/main" val="2978357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t>4</a:t>
            </a:fld>
            <a:endParaRPr lang="en-US"/>
          </a:p>
        </p:txBody>
      </p:sp>
    </p:spTree>
    <p:extLst>
      <p:ext uri="{BB962C8B-B14F-4D97-AF65-F5344CB8AC3E}">
        <p14:creationId xmlns:p14="http://schemas.microsoft.com/office/powerpoint/2010/main" val="774910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t>6</a:t>
            </a:fld>
            <a:endParaRPr lang="en-US"/>
          </a:p>
        </p:txBody>
      </p:sp>
    </p:spTree>
    <p:extLst>
      <p:ext uri="{BB962C8B-B14F-4D97-AF65-F5344CB8AC3E}">
        <p14:creationId xmlns:p14="http://schemas.microsoft.com/office/powerpoint/2010/main" val="3538521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t>7</a:t>
            </a:fld>
            <a:endParaRPr lang="en-US"/>
          </a:p>
        </p:txBody>
      </p:sp>
    </p:spTree>
    <p:extLst>
      <p:ext uri="{BB962C8B-B14F-4D97-AF65-F5344CB8AC3E}">
        <p14:creationId xmlns:p14="http://schemas.microsoft.com/office/powerpoint/2010/main" val="474879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t>8</a:t>
            </a:fld>
            <a:endParaRPr lang="en-US"/>
          </a:p>
        </p:txBody>
      </p:sp>
    </p:spTree>
    <p:extLst>
      <p:ext uri="{BB962C8B-B14F-4D97-AF65-F5344CB8AC3E}">
        <p14:creationId xmlns:p14="http://schemas.microsoft.com/office/powerpoint/2010/main" val="3032202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9</a:t>
            </a:fld>
            <a:endParaRPr lang="en-US"/>
          </a:p>
        </p:txBody>
      </p:sp>
    </p:spTree>
    <p:extLst>
      <p:ext uri="{BB962C8B-B14F-4D97-AF65-F5344CB8AC3E}">
        <p14:creationId xmlns:p14="http://schemas.microsoft.com/office/powerpoint/2010/main" val="1283003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t>10</a:t>
            </a:fld>
            <a:endParaRPr lang="en-US"/>
          </a:p>
        </p:txBody>
      </p:sp>
    </p:spTree>
    <p:extLst>
      <p:ext uri="{BB962C8B-B14F-4D97-AF65-F5344CB8AC3E}">
        <p14:creationId xmlns:p14="http://schemas.microsoft.com/office/powerpoint/2010/main" val="227764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a:t>Click to edit Master title style</a:t>
            </a: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8/7/2025</a:t>
            </a:fld>
            <a:endParaRP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a:t>Click to edit Master title style</a:t>
            </a:r>
            <a:endParaRPr dirty="0"/>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t>8/7/2025</a:t>
            </a:fld>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8/7/2025</a:t>
            </a:fld>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8/7/2025</a:t>
            </a:fld>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8/7/2025</a:t>
            </a:fld>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8/7/2025</a:t>
            </a:fld>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8/7/2025</a:t>
            </a:fld>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022B156B-59AE-415F-B24B-8756D48BB977}" type="slidenum">
              <a:rPr/>
              <a:t>‹#›</a:t>
            </a:fld>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4CF99945-0A15-4715-AB6C-F5E56CF20F70}" type="datetimeFigureOut">
              <a:rPr lang="en-US"/>
              <a:t>8/7/2025</a:t>
            </a:fld>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022B156B-59AE-415F-B24B-8756D48BB977}" type="slidenum">
              <a:rPr/>
              <a:t>‹#›</a:t>
            </a:fld>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4CF99945-0A15-4715-AB6C-F5E56CF20F70}" type="datetimeFigureOut">
              <a:rPr lang="en-US"/>
              <a:t>8/7/2025</a:t>
            </a:fld>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2B156B-59AE-415F-B24B-8756D48BB977}" type="slidenum">
              <a:rPr/>
              <a:t>‹#›</a:t>
            </a:fld>
            <a:endParaRPr/>
          </a:p>
        </p:txBody>
      </p:sp>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4CF99945-0A15-4715-AB6C-F5E56CF20F70}" type="datetimeFigureOut">
              <a:rPr lang="en-US"/>
              <a:t>8/7/2025</a:t>
            </a:fld>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8/7/2025</a:t>
            </a:fld>
            <a:endParaRP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8/7/2025</a:t>
            </a:fld>
            <a:endParaRP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fld id="{022B156B-59AE-415F-B24B-8756D48BB977}" type="slidenum">
              <a:rPr lang="en-US" smtClean="0"/>
              <a:pPr/>
              <a:t>‹#›</a:t>
            </a:fld>
            <a:endParaRPr lang="en-US"/>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fld id="{4CF99945-0A15-4715-AB6C-F5E56CF20F70}" type="datetimeFigureOut">
              <a:rPr lang="en-US" smtClean="0"/>
              <a:pPr/>
              <a:t>8/7/2025</a:t>
            </a:fld>
            <a:endParaRPr lang="en-US"/>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cityofsanmateo.org/4331/Accountability" TargetMode="External"/><Relationship Id="rId7" Type="http://schemas.openxmlformats.org/officeDocument/2006/relationships/image" Target="../media/image23.png"/><Relationship Id="rId2" Type="http://schemas.openxmlformats.org/officeDocument/2006/relationships/hyperlink" Target="https://www.cityofsanmateo.org/4451/Data-Transparency" TargetMode="Externa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hyperlink" Target="mailto:jluna@cityofsanmateo.org"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hyperlink" Target="https://www.greenoptimistic.com/green-home-security/" TargetMode="Externa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hyperlink" Target="mailto:neighborhoodwatch@cityofsanmateo.org"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hyperlink" Target="mailto:jluna@cityofsanmateo.org"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hyperlink" Target="mailto:gteixeira@cityofsanmateo.org" TargetMode="External"/><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1.jpeg"/><Relationship Id="rId5" Type="http://schemas.openxmlformats.org/officeDocument/2006/relationships/hyperlink" Target="mailto:mlethin@cityofsanmateo.org" TargetMode="External"/><Relationship Id="rId4" Type="http://schemas.openxmlformats.org/officeDocument/2006/relationships/hyperlink" Target="mailto:ariccardi@cityofsanmateo.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mailto:ccollom@cityofsanmateo.org"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hyperlink" Target="mailto:traffic@cityofsanmateo.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87733" y="132863"/>
            <a:ext cx="8565661" cy="2917092"/>
          </a:xfrm>
        </p:spPr>
        <p:txBody>
          <a:bodyPr>
            <a:normAutofit/>
          </a:bodyPr>
          <a:lstStyle/>
          <a:p>
            <a:br>
              <a:rPr lang="en-US" dirty="0"/>
            </a:br>
            <a:r>
              <a:rPr lang="en-US" dirty="0"/>
              <a:t>What is </a:t>
            </a:r>
            <a:br>
              <a:rPr lang="en-US" dirty="0"/>
            </a:br>
            <a:r>
              <a:rPr lang="en-US" dirty="0"/>
              <a:t>Neighborhood Watch?</a:t>
            </a:r>
          </a:p>
        </p:txBody>
      </p:sp>
      <p:sp>
        <p:nvSpPr>
          <p:cNvPr id="3" name="Subtitle 2"/>
          <p:cNvSpPr>
            <a:spLocks noGrp="1"/>
          </p:cNvSpPr>
          <p:nvPr>
            <p:ph type="subTitle" idx="1"/>
          </p:nvPr>
        </p:nvSpPr>
        <p:spPr>
          <a:xfrm>
            <a:off x="3241796" y="3151557"/>
            <a:ext cx="7551252" cy="914400"/>
          </a:xfrm>
        </p:spPr>
        <p:txBody>
          <a:bodyPr>
            <a:normAutofit/>
          </a:bodyPr>
          <a:lstStyle/>
          <a:p>
            <a:r>
              <a:rPr lang="en-US" dirty="0"/>
              <a:t>San Mateo Police Department</a:t>
            </a:r>
          </a:p>
        </p:txBody>
      </p:sp>
      <p:pic>
        <p:nvPicPr>
          <p:cNvPr id="4" name="Picture 3">
            <a:extLst>
              <a:ext uri="{FF2B5EF4-FFF2-40B4-BE49-F238E27FC236}">
                <a16:creationId xmlns:a16="http://schemas.microsoft.com/office/drawing/2014/main" id="{8FD144BD-BF40-40A3-82D8-9ACA8D946A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2323" y="3901485"/>
            <a:ext cx="1308871" cy="1472480"/>
          </a:xfrm>
          <a:prstGeom prst="rect">
            <a:avLst/>
          </a:prstGeom>
        </p:spPr>
      </p:pic>
      <p:pic>
        <p:nvPicPr>
          <p:cNvPr id="6" name="Picture 5">
            <a:extLst>
              <a:ext uri="{FF2B5EF4-FFF2-40B4-BE49-F238E27FC236}">
                <a16:creationId xmlns:a16="http://schemas.microsoft.com/office/drawing/2014/main" id="{150931E9-B762-4D9A-A23D-49DD160CD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498" y="4036140"/>
            <a:ext cx="1337825" cy="1337825"/>
          </a:xfrm>
          <a:prstGeom prst="rect">
            <a:avLst/>
          </a:prstGeom>
        </p:spPr>
      </p:pic>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29A23-7D8F-4B38-9FD0-1CB277339A96}"/>
              </a:ext>
            </a:extLst>
          </p:cNvPr>
          <p:cNvSpPr>
            <a:spLocks noGrp="1"/>
          </p:cNvSpPr>
          <p:nvPr>
            <p:ph type="title"/>
          </p:nvPr>
        </p:nvSpPr>
        <p:spPr>
          <a:xfrm>
            <a:off x="1356833" y="-31773"/>
            <a:ext cx="10275591" cy="1219200"/>
          </a:xfrm>
        </p:spPr>
        <p:txBody>
          <a:bodyPr/>
          <a:lstStyle/>
          <a:p>
            <a:r>
              <a:rPr lang="en-US" dirty="0"/>
              <a:t>Neighborhood Watch Board of Directors</a:t>
            </a:r>
          </a:p>
        </p:txBody>
      </p:sp>
      <p:sp>
        <p:nvSpPr>
          <p:cNvPr id="4" name="Text Placeholder 3">
            <a:extLst>
              <a:ext uri="{FF2B5EF4-FFF2-40B4-BE49-F238E27FC236}">
                <a16:creationId xmlns:a16="http://schemas.microsoft.com/office/drawing/2014/main" id="{D677E01B-A9F4-488E-AA95-AE8600AE53AD}"/>
              </a:ext>
            </a:extLst>
          </p:cNvPr>
          <p:cNvSpPr>
            <a:spLocks noGrp="1"/>
          </p:cNvSpPr>
          <p:nvPr>
            <p:ph type="body" sz="half" idx="2"/>
          </p:nvPr>
        </p:nvSpPr>
        <p:spPr>
          <a:xfrm>
            <a:off x="1225581" y="3945453"/>
            <a:ext cx="2743200" cy="914400"/>
          </a:xfrm>
        </p:spPr>
        <p:txBody>
          <a:bodyPr/>
          <a:lstStyle/>
          <a:p>
            <a:pPr algn="ctr"/>
            <a:r>
              <a:rPr lang="en-US" dirty="0">
                <a:solidFill>
                  <a:schemeClr val="tx2"/>
                </a:solidFill>
              </a:rPr>
              <a:t>Burlingame border south to HWY 92, west of HWY 101</a:t>
            </a:r>
          </a:p>
        </p:txBody>
      </p:sp>
      <p:sp>
        <p:nvSpPr>
          <p:cNvPr id="6" name="Text Placeholder 5">
            <a:extLst>
              <a:ext uri="{FF2B5EF4-FFF2-40B4-BE49-F238E27FC236}">
                <a16:creationId xmlns:a16="http://schemas.microsoft.com/office/drawing/2014/main" id="{F74E6123-15B5-438C-8868-132C989EA2AB}"/>
              </a:ext>
            </a:extLst>
          </p:cNvPr>
          <p:cNvSpPr>
            <a:spLocks noGrp="1"/>
          </p:cNvSpPr>
          <p:nvPr>
            <p:ph type="body" sz="half" idx="21"/>
          </p:nvPr>
        </p:nvSpPr>
        <p:spPr>
          <a:xfrm>
            <a:off x="4711873" y="3945455"/>
            <a:ext cx="2743200" cy="914400"/>
          </a:xfrm>
        </p:spPr>
        <p:txBody>
          <a:bodyPr/>
          <a:lstStyle/>
          <a:p>
            <a:pPr algn="ctr"/>
            <a:r>
              <a:rPr lang="en-US" dirty="0">
                <a:solidFill>
                  <a:schemeClr val="tx2"/>
                </a:solidFill>
              </a:rPr>
              <a:t>HWY 92 south to the Belmont border, west of HWY 101</a:t>
            </a:r>
          </a:p>
        </p:txBody>
      </p:sp>
      <p:sp>
        <p:nvSpPr>
          <p:cNvPr id="8" name="Text Placeholder 7">
            <a:extLst>
              <a:ext uri="{FF2B5EF4-FFF2-40B4-BE49-F238E27FC236}">
                <a16:creationId xmlns:a16="http://schemas.microsoft.com/office/drawing/2014/main" id="{5B4DECB5-0C07-4A1F-9874-7AA5934994E8}"/>
              </a:ext>
            </a:extLst>
          </p:cNvPr>
          <p:cNvSpPr>
            <a:spLocks noGrp="1"/>
          </p:cNvSpPr>
          <p:nvPr>
            <p:ph type="body" sz="half" idx="22"/>
          </p:nvPr>
        </p:nvSpPr>
        <p:spPr>
          <a:xfrm>
            <a:off x="8189418" y="3921809"/>
            <a:ext cx="2743200" cy="914400"/>
          </a:xfrm>
        </p:spPr>
        <p:txBody>
          <a:bodyPr/>
          <a:lstStyle/>
          <a:p>
            <a:pPr algn="ctr"/>
            <a:r>
              <a:rPr lang="en-US" dirty="0">
                <a:solidFill>
                  <a:schemeClr val="tx2"/>
                </a:solidFill>
              </a:rPr>
              <a:t>Entire east side, east of HWY 101</a:t>
            </a:r>
          </a:p>
        </p:txBody>
      </p:sp>
      <p:sp>
        <p:nvSpPr>
          <p:cNvPr id="9" name="TextBox 8">
            <a:extLst>
              <a:ext uri="{FF2B5EF4-FFF2-40B4-BE49-F238E27FC236}">
                <a16:creationId xmlns:a16="http://schemas.microsoft.com/office/drawing/2014/main" id="{E9311796-AD9A-4E2B-927D-1EBAEFFDCACC}"/>
              </a:ext>
            </a:extLst>
          </p:cNvPr>
          <p:cNvSpPr txBox="1"/>
          <p:nvPr/>
        </p:nvSpPr>
        <p:spPr>
          <a:xfrm>
            <a:off x="1179552" y="1917562"/>
            <a:ext cx="3220279" cy="1569660"/>
          </a:xfrm>
          <a:prstGeom prst="rect">
            <a:avLst/>
          </a:prstGeom>
          <a:noFill/>
        </p:spPr>
        <p:txBody>
          <a:bodyPr wrap="square" rtlCol="0">
            <a:spAutoFit/>
          </a:bodyPr>
          <a:lstStyle/>
          <a:p>
            <a:r>
              <a:rPr lang="en-US" u="sng" dirty="0">
                <a:solidFill>
                  <a:schemeClr val="bg2">
                    <a:lumMod val="50000"/>
                  </a:schemeClr>
                </a:solidFill>
              </a:rPr>
              <a:t>Area 1</a:t>
            </a:r>
          </a:p>
          <a:p>
            <a:endParaRPr lang="en-US" sz="2000" b="1" dirty="0">
              <a:latin typeface="Segoe UI Light" panose="020B0502040204020203" pitchFamily="34" charset="0"/>
              <a:cs typeface="Segoe UI Light" panose="020B0502040204020203" pitchFamily="34" charset="0"/>
            </a:endParaRPr>
          </a:p>
          <a:p>
            <a:r>
              <a:rPr lang="en-US" sz="2000" b="1" dirty="0">
                <a:latin typeface="Segoe UI Light" panose="020B0502040204020203" pitchFamily="34" charset="0"/>
                <a:cs typeface="Segoe UI Light" panose="020B0502040204020203" pitchFamily="34" charset="0"/>
              </a:rPr>
              <a:t>-Marek Wolter</a:t>
            </a:r>
          </a:p>
          <a:p>
            <a:r>
              <a:rPr lang="en-US" sz="2000" b="1" dirty="0">
                <a:latin typeface="Segoe UI Light" panose="020B0502040204020203" pitchFamily="34" charset="0"/>
                <a:cs typeface="Segoe UI Light" panose="020B0502040204020203" pitchFamily="34" charset="0"/>
              </a:rPr>
              <a:t>-</a:t>
            </a:r>
            <a:r>
              <a:rPr lang="en-US" sz="2000" b="1" dirty="0" err="1">
                <a:latin typeface="Segoe UI Light" panose="020B0502040204020203" pitchFamily="34" charset="0"/>
                <a:cs typeface="Segoe UI Light" panose="020B0502040204020203" pitchFamily="34" charset="0"/>
              </a:rPr>
              <a:t>Taso</a:t>
            </a:r>
            <a:r>
              <a:rPr lang="en-US" sz="2000" b="1" dirty="0">
                <a:latin typeface="Segoe UI Light" panose="020B0502040204020203" pitchFamily="34" charset="0"/>
                <a:cs typeface="Segoe UI Light" panose="020B0502040204020203" pitchFamily="34" charset="0"/>
              </a:rPr>
              <a:t> </a:t>
            </a:r>
            <a:r>
              <a:rPr lang="en-US" sz="2000" b="1" dirty="0" err="1">
                <a:latin typeface="Segoe UI Light" panose="020B0502040204020203" pitchFamily="34" charset="0"/>
                <a:cs typeface="Segoe UI Light" panose="020B0502040204020203" pitchFamily="34" charset="0"/>
              </a:rPr>
              <a:t>Zografos</a:t>
            </a:r>
            <a:endParaRPr lang="en-US" sz="2000" b="1" dirty="0">
              <a:latin typeface="Segoe UI Light" panose="020B0502040204020203" pitchFamily="34" charset="0"/>
              <a:cs typeface="Segoe UI Light" panose="020B0502040204020203" pitchFamily="34" charset="0"/>
            </a:endParaRPr>
          </a:p>
          <a:p>
            <a:endParaRPr lang="en-US" dirty="0"/>
          </a:p>
        </p:txBody>
      </p:sp>
      <p:sp>
        <p:nvSpPr>
          <p:cNvPr id="10" name="TextBox 9">
            <a:extLst>
              <a:ext uri="{FF2B5EF4-FFF2-40B4-BE49-F238E27FC236}">
                <a16:creationId xmlns:a16="http://schemas.microsoft.com/office/drawing/2014/main" id="{C1CC48DA-3791-4F3A-999D-5BBE4A693412}"/>
              </a:ext>
            </a:extLst>
          </p:cNvPr>
          <p:cNvSpPr txBox="1"/>
          <p:nvPr/>
        </p:nvSpPr>
        <p:spPr>
          <a:xfrm>
            <a:off x="4711873" y="1917562"/>
            <a:ext cx="3220279" cy="2092881"/>
          </a:xfrm>
          <a:prstGeom prst="rect">
            <a:avLst/>
          </a:prstGeom>
          <a:noFill/>
        </p:spPr>
        <p:txBody>
          <a:bodyPr wrap="square" rtlCol="0">
            <a:spAutoFit/>
          </a:bodyPr>
          <a:lstStyle/>
          <a:p>
            <a:r>
              <a:rPr lang="en-US" u="sng" dirty="0">
                <a:solidFill>
                  <a:schemeClr val="bg2">
                    <a:lumMod val="50000"/>
                  </a:schemeClr>
                </a:solidFill>
              </a:rPr>
              <a:t>Area 2</a:t>
            </a:r>
          </a:p>
          <a:p>
            <a:endParaRPr lang="en-US" sz="1400" dirty="0"/>
          </a:p>
          <a:p>
            <a:r>
              <a:rPr lang="en-US" sz="2000" b="1" dirty="0">
                <a:latin typeface="Segoe UI Light" panose="020B0502040204020203" pitchFamily="34" charset="0"/>
                <a:cs typeface="Segoe UI Light" panose="020B0502040204020203" pitchFamily="34" charset="0"/>
              </a:rPr>
              <a:t>-Elizabeth Barton</a:t>
            </a:r>
          </a:p>
          <a:p>
            <a:r>
              <a:rPr lang="en-US" sz="2000" b="1" dirty="0">
                <a:latin typeface="Segoe UI Light" panose="020B0502040204020203" pitchFamily="34" charset="0"/>
                <a:cs typeface="Segoe UI Light" panose="020B0502040204020203" pitchFamily="34" charset="0"/>
              </a:rPr>
              <a:t>-Sheri Boles</a:t>
            </a:r>
          </a:p>
          <a:p>
            <a:r>
              <a:rPr lang="en-US" sz="2000" b="1" dirty="0">
                <a:latin typeface="Segoe UI Light" panose="020B0502040204020203" pitchFamily="34" charset="0"/>
                <a:cs typeface="Segoe UI Light" panose="020B0502040204020203" pitchFamily="34" charset="0"/>
              </a:rPr>
              <a:t>-Tom Lease</a:t>
            </a:r>
          </a:p>
          <a:p>
            <a:r>
              <a:rPr lang="en-US" sz="2000" b="1" dirty="0">
                <a:latin typeface="Segoe UI Light" panose="020B0502040204020203" pitchFamily="34" charset="0"/>
                <a:cs typeface="Segoe UI Light" panose="020B0502040204020203" pitchFamily="34" charset="0"/>
              </a:rPr>
              <a:t>-Victor </a:t>
            </a:r>
            <a:r>
              <a:rPr lang="en-US" sz="2000" b="1" dirty="0" err="1">
                <a:latin typeface="Segoe UI Light" panose="020B0502040204020203" pitchFamily="34" charset="0"/>
                <a:cs typeface="Segoe UI Light" panose="020B0502040204020203" pitchFamily="34" charset="0"/>
              </a:rPr>
              <a:t>Luscap</a:t>
            </a:r>
            <a:endParaRPr lang="en-US" sz="2000" b="1" dirty="0">
              <a:latin typeface="Segoe UI Light" panose="020B0502040204020203" pitchFamily="34" charset="0"/>
              <a:cs typeface="Segoe UI Light" panose="020B0502040204020203" pitchFamily="34" charset="0"/>
            </a:endParaRPr>
          </a:p>
          <a:p>
            <a:endParaRPr lang="en-US" dirty="0"/>
          </a:p>
        </p:txBody>
      </p:sp>
      <p:sp>
        <p:nvSpPr>
          <p:cNvPr id="11" name="TextBox 10">
            <a:extLst>
              <a:ext uri="{FF2B5EF4-FFF2-40B4-BE49-F238E27FC236}">
                <a16:creationId xmlns:a16="http://schemas.microsoft.com/office/drawing/2014/main" id="{DBD76CDB-315D-4AF2-9B2E-0AFF6D5F2D4B}"/>
              </a:ext>
            </a:extLst>
          </p:cNvPr>
          <p:cNvSpPr txBox="1"/>
          <p:nvPr/>
        </p:nvSpPr>
        <p:spPr>
          <a:xfrm>
            <a:off x="8234864" y="1909398"/>
            <a:ext cx="3220279" cy="2400657"/>
          </a:xfrm>
          <a:prstGeom prst="rect">
            <a:avLst/>
          </a:prstGeom>
          <a:noFill/>
        </p:spPr>
        <p:txBody>
          <a:bodyPr wrap="square" rtlCol="0">
            <a:spAutoFit/>
          </a:bodyPr>
          <a:lstStyle/>
          <a:p>
            <a:r>
              <a:rPr lang="en-US" u="sng" dirty="0">
                <a:solidFill>
                  <a:schemeClr val="bg2">
                    <a:lumMod val="50000"/>
                  </a:schemeClr>
                </a:solidFill>
              </a:rPr>
              <a:t>Area 3</a:t>
            </a:r>
          </a:p>
          <a:p>
            <a:endParaRPr lang="en-US" sz="1400" dirty="0"/>
          </a:p>
          <a:p>
            <a:r>
              <a:rPr lang="en-US" sz="2000" b="1" dirty="0">
                <a:latin typeface="Segoe UI Light" panose="020B0502040204020203" pitchFamily="34" charset="0"/>
                <a:cs typeface="Segoe UI Light" panose="020B0502040204020203" pitchFamily="34" charset="0"/>
              </a:rPr>
              <a:t>-Donna Divodi</a:t>
            </a:r>
          </a:p>
          <a:p>
            <a:r>
              <a:rPr lang="en-US" sz="2000" b="1" dirty="0">
                <a:latin typeface="Segoe UI Light" panose="020B0502040204020203" pitchFamily="34" charset="0"/>
                <a:cs typeface="Segoe UI Light" panose="020B0502040204020203" pitchFamily="34" charset="0"/>
              </a:rPr>
              <a:t>-Joe </a:t>
            </a:r>
            <a:r>
              <a:rPr lang="en-US" sz="2000" b="1" dirty="0" err="1">
                <a:latin typeface="Segoe UI Light" panose="020B0502040204020203" pitchFamily="34" charset="0"/>
                <a:cs typeface="Segoe UI Light" panose="020B0502040204020203" pitchFamily="34" charset="0"/>
              </a:rPr>
              <a:t>Gershaneck</a:t>
            </a:r>
            <a:endParaRPr lang="en-US" sz="2000" b="1" dirty="0">
              <a:latin typeface="Segoe UI Light" panose="020B0502040204020203" pitchFamily="34" charset="0"/>
              <a:cs typeface="Segoe UI Light" panose="020B0502040204020203" pitchFamily="34" charset="0"/>
            </a:endParaRPr>
          </a:p>
          <a:p>
            <a:r>
              <a:rPr lang="en-US" sz="2000" b="1" dirty="0">
                <a:latin typeface="Segoe UI Light" panose="020B0502040204020203" pitchFamily="34" charset="0"/>
                <a:cs typeface="Segoe UI Light" panose="020B0502040204020203" pitchFamily="34" charset="0"/>
              </a:rPr>
              <a:t>-Rich Hedges</a:t>
            </a:r>
          </a:p>
          <a:p>
            <a:r>
              <a:rPr lang="en-US" sz="2000" b="1" dirty="0">
                <a:latin typeface="Segoe UI Light" panose="020B0502040204020203" pitchFamily="34" charset="0"/>
                <a:cs typeface="Segoe UI Light" panose="020B0502040204020203" pitchFamily="34" charset="0"/>
              </a:rPr>
              <a:t>-Rick </a:t>
            </a:r>
            <a:r>
              <a:rPr lang="en-US" sz="2000" b="1" dirty="0" err="1">
                <a:latin typeface="Segoe UI Light" panose="020B0502040204020203" pitchFamily="34" charset="0"/>
                <a:cs typeface="Segoe UI Light" panose="020B0502040204020203" pitchFamily="34" charset="0"/>
              </a:rPr>
              <a:t>Sakuda</a:t>
            </a:r>
            <a:endParaRPr lang="en-US" sz="2000" b="1" dirty="0">
              <a:latin typeface="Segoe UI Light" panose="020B0502040204020203" pitchFamily="34" charset="0"/>
              <a:cs typeface="Segoe UI Light" panose="020B0502040204020203" pitchFamily="34" charset="0"/>
            </a:endParaRPr>
          </a:p>
          <a:p>
            <a:endParaRPr lang="en-US" sz="2000" b="1" dirty="0">
              <a:latin typeface="Segoe UI Light" panose="020B0502040204020203" pitchFamily="34" charset="0"/>
              <a:cs typeface="Segoe UI Light" panose="020B0502040204020203" pitchFamily="34" charset="0"/>
            </a:endParaRPr>
          </a:p>
          <a:p>
            <a:endParaRPr lang="en-US" dirty="0"/>
          </a:p>
        </p:txBody>
      </p:sp>
    </p:spTree>
    <p:extLst>
      <p:ext uri="{BB962C8B-B14F-4D97-AF65-F5344CB8AC3E}">
        <p14:creationId xmlns:p14="http://schemas.microsoft.com/office/powerpoint/2010/main" val="86546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Neighborhood Watch</a:t>
            </a:r>
          </a:p>
        </p:txBody>
      </p:sp>
      <p:sp>
        <p:nvSpPr>
          <p:cNvPr id="3" name="Content Placeholder 2"/>
          <p:cNvSpPr>
            <a:spLocks noGrp="1"/>
          </p:cNvSpPr>
          <p:nvPr>
            <p:ph sz="half" idx="1"/>
          </p:nvPr>
        </p:nvSpPr>
        <p:spPr>
          <a:xfrm>
            <a:off x="1016225" y="1768475"/>
            <a:ext cx="9311241" cy="4187952"/>
          </a:xfrm>
        </p:spPr>
        <p:txBody>
          <a:bodyPr>
            <a:normAutofit lnSpcReduction="10000"/>
          </a:bodyPr>
          <a:lstStyle/>
          <a:p>
            <a:r>
              <a:rPr lang="en-US" b="1" dirty="0">
                <a:latin typeface="Segoe UI Light" panose="020B0502040204020203" pitchFamily="34" charset="0"/>
                <a:cs typeface="Segoe UI Light" panose="020B0502040204020203" pitchFamily="34" charset="0"/>
              </a:rPr>
              <a:t>A </a:t>
            </a:r>
            <a:r>
              <a:rPr lang="en-US" b="1" u="sng" dirty="0">
                <a:latin typeface="Segoe UI Light" panose="020B0502040204020203" pitchFamily="34" charset="0"/>
                <a:cs typeface="Segoe UI Light" panose="020B0502040204020203" pitchFamily="34" charset="0"/>
              </a:rPr>
              <a:t>Crime Prevention Program</a:t>
            </a:r>
            <a:r>
              <a:rPr lang="en-US" b="1" dirty="0">
                <a:latin typeface="Segoe UI Light" panose="020B0502040204020203" pitchFamily="34" charset="0"/>
                <a:cs typeface="Segoe UI Light" panose="020B0502040204020203" pitchFamily="34" charset="0"/>
              </a:rPr>
              <a:t> that enlists resident participation in a police-community collaborative battle against neighborhood crime</a:t>
            </a:r>
          </a:p>
          <a:p>
            <a:r>
              <a:rPr lang="en-US" b="1" dirty="0">
                <a:latin typeface="Segoe UI Light" panose="020B0502040204020203" pitchFamily="34" charset="0"/>
                <a:cs typeface="Segoe UI Light" panose="020B0502040204020203" pitchFamily="34" charset="0"/>
              </a:rPr>
              <a:t>Our primary purpose is </a:t>
            </a:r>
            <a:r>
              <a:rPr lang="en-US" b="1" u="sng" dirty="0">
                <a:latin typeface="Segoe UI Light" panose="020B0502040204020203" pitchFamily="34" charset="0"/>
                <a:cs typeface="Segoe UI Light" panose="020B0502040204020203" pitchFamily="34" charset="0"/>
              </a:rPr>
              <a:t>personal and property protection</a:t>
            </a:r>
            <a:r>
              <a:rPr lang="en-US" b="1" dirty="0">
                <a:latin typeface="Segoe UI Light" panose="020B0502040204020203" pitchFamily="34" charset="0"/>
                <a:cs typeface="Segoe UI Light" panose="020B0502040204020203" pitchFamily="34" charset="0"/>
              </a:rPr>
              <a:t> for neighborhoods &amp; residents by knowing your neighbors and working together in a program of mutual assistance</a:t>
            </a:r>
          </a:p>
          <a:p>
            <a:r>
              <a:rPr lang="en-US" b="1" dirty="0">
                <a:latin typeface="Segoe UI Light" panose="020B0502040204020203" pitchFamily="34" charset="0"/>
                <a:cs typeface="Segoe UI Light" panose="020B0502040204020203" pitchFamily="34" charset="0"/>
              </a:rPr>
              <a:t>It is an extension of the “</a:t>
            </a:r>
            <a:r>
              <a:rPr lang="en-US" b="1" u="sng" dirty="0">
                <a:latin typeface="Segoe UI Light" panose="020B0502040204020203" pitchFamily="34" charset="0"/>
                <a:cs typeface="Segoe UI Light" panose="020B0502040204020203" pitchFamily="34" charset="0"/>
              </a:rPr>
              <a:t>eyes &amp; ears</a:t>
            </a:r>
            <a:r>
              <a:rPr lang="en-US" b="1" dirty="0">
                <a:latin typeface="Segoe UI Light" panose="020B0502040204020203" pitchFamily="34" charset="0"/>
                <a:cs typeface="Segoe UI Light" panose="020B0502040204020203" pitchFamily="34" charset="0"/>
              </a:rPr>
              <a:t>” of the Police Department and about</a:t>
            </a:r>
            <a:r>
              <a:rPr lang="en-US" dirty="0">
                <a:latin typeface="Segoe UI Light" panose="020B0502040204020203" pitchFamily="34" charset="0"/>
                <a:cs typeface="Segoe UI Light" panose="020B0502040204020203" pitchFamily="34" charset="0"/>
              </a:rPr>
              <a:t> </a:t>
            </a:r>
            <a:r>
              <a:rPr lang="en-US" b="1" dirty="0">
                <a:latin typeface="Segoe UI Light" panose="020B0502040204020203" pitchFamily="34" charset="0"/>
                <a:cs typeface="Segoe UI Light" panose="020B0502040204020203" pitchFamily="34" charset="0"/>
              </a:rPr>
              <a:t>crime prevention </a:t>
            </a:r>
            <a:r>
              <a:rPr lang="en-US" b="1" u="sng" dirty="0">
                <a:latin typeface="Segoe UI Light" panose="020B0502040204020203" pitchFamily="34" charset="0"/>
                <a:cs typeface="Segoe UI Light" panose="020B0502040204020203" pitchFamily="34" charset="0"/>
              </a:rPr>
              <a:t>education</a:t>
            </a:r>
            <a:r>
              <a:rPr lang="en-US" b="1" dirty="0">
                <a:latin typeface="Segoe UI Light" panose="020B0502040204020203" pitchFamily="34" charset="0"/>
                <a:cs typeface="Segoe UI Light" panose="020B0502040204020203" pitchFamily="34" charset="0"/>
              </a:rPr>
              <a:t> and </a:t>
            </a:r>
            <a:r>
              <a:rPr lang="en-US" b="1" u="sng" dirty="0">
                <a:latin typeface="Segoe UI Light" panose="020B0502040204020203" pitchFamily="34" charset="0"/>
                <a:cs typeface="Segoe UI Light" panose="020B0502040204020203" pitchFamily="34" charset="0"/>
              </a:rPr>
              <a:t>implementation</a:t>
            </a:r>
            <a:r>
              <a:rPr lang="en-US" b="1" dirty="0">
                <a:latin typeface="Segoe UI Light" panose="020B0502040204020203" pitchFamily="34" charset="0"/>
                <a:cs typeface="Segoe UI Light" panose="020B0502040204020203" pitchFamily="34" charset="0"/>
              </a:rPr>
              <a:t> of important home and personal security strategies</a:t>
            </a:r>
          </a:p>
          <a:p>
            <a:r>
              <a:rPr lang="en-US" b="1" dirty="0">
                <a:latin typeface="Segoe UI Light" panose="020B0502040204020203" pitchFamily="34" charset="0"/>
                <a:cs typeface="Segoe UI Light" panose="020B0502040204020203" pitchFamily="34" charset="0"/>
              </a:rPr>
              <a:t>Governed by the Police Department and a Board of Directors, with the assistance of Block Captains</a:t>
            </a:r>
          </a:p>
        </p:txBody>
      </p:sp>
      <p:pic>
        <p:nvPicPr>
          <p:cNvPr id="4" name="Picture 4">
            <a:extLst>
              <a:ext uri="{FF2B5EF4-FFF2-40B4-BE49-F238E27FC236}">
                <a16:creationId xmlns:a16="http://schemas.microsoft.com/office/drawing/2014/main" id="{4A8FE5D4-C7CC-4756-A0EC-B90F75AD94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5315" y="198663"/>
            <a:ext cx="1605150" cy="21406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33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Block Captains</a:t>
            </a:r>
          </a:p>
        </p:txBody>
      </p:sp>
      <p:sp>
        <p:nvSpPr>
          <p:cNvPr id="3" name="Text Placeholder 2"/>
          <p:cNvSpPr>
            <a:spLocks noGrp="1"/>
          </p:cNvSpPr>
          <p:nvPr>
            <p:ph type="body" idx="1"/>
          </p:nvPr>
        </p:nvSpPr>
        <p:spPr>
          <a:xfrm>
            <a:off x="4296870" y="3733800"/>
            <a:ext cx="6858002" cy="914400"/>
          </a:xfrm>
        </p:spPr>
        <p:txBody>
          <a:bodyPr/>
          <a:lstStyle/>
          <a:p>
            <a:r>
              <a:rPr lang="en-US" dirty="0"/>
              <a:t>Roles &amp; Responsibilities</a:t>
            </a:r>
          </a:p>
        </p:txBody>
      </p:sp>
    </p:spTree>
    <p:extLst>
      <p:ext uri="{BB962C8B-B14F-4D97-AF65-F5344CB8AC3E}">
        <p14:creationId xmlns:p14="http://schemas.microsoft.com/office/powerpoint/2010/main" val="180080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203203"/>
            <a:ext cx="10058402" cy="1219200"/>
          </a:xfrm>
        </p:spPr>
        <p:txBody>
          <a:bodyPr/>
          <a:lstStyle/>
          <a:p>
            <a:r>
              <a:rPr lang="en-US" dirty="0"/>
              <a:t>Block Captain Responsibilities</a:t>
            </a:r>
          </a:p>
        </p:txBody>
      </p:sp>
      <p:sp>
        <p:nvSpPr>
          <p:cNvPr id="3" name="Content Placeholder 2">
            <a:extLst>
              <a:ext uri="{FF2B5EF4-FFF2-40B4-BE49-F238E27FC236}">
                <a16:creationId xmlns:a16="http://schemas.microsoft.com/office/drawing/2014/main" id="{0EF2B667-83FB-4B5C-9D8A-1F565ACF0412}"/>
              </a:ext>
            </a:extLst>
          </p:cNvPr>
          <p:cNvSpPr txBox="1">
            <a:spLocks/>
          </p:cNvSpPr>
          <p:nvPr/>
        </p:nvSpPr>
        <p:spPr>
          <a:xfrm>
            <a:off x="1065211" y="1677134"/>
            <a:ext cx="10173311" cy="4187952"/>
          </a:xfrm>
          <a:prstGeom prst="rect">
            <a:avLst/>
          </a:prstGeom>
        </p:spPr>
        <p:txBody>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r>
              <a:rPr lang="en-US" b="1" dirty="0">
                <a:latin typeface="Segoe UI Light" panose="020B0502040204020203" pitchFamily="34" charset="0"/>
                <a:cs typeface="Segoe UI Light" panose="020B0502040204020203" pitchFamily="34" charset="0"/>
              </a:rPr>
              <a:t>Organize your block.  </a:t>
            </a:r>
            <a:r>
              <a:rPr lang="en-US" b="1" i="1" dirty="0">
                <a:latin typeface="Segoe UI Light" panose="020B0502040204020203" pitchFamily="34" charset="0"/>
                <a:cs typeface="Segoe UI Light" panose="020B0502040204020203" pitchFamily="34" charset="0"/>
              </a:rPr>
              <a:t>To be a recognized Neighborhood Watch Block,   there needs to be a Block Captain.</a:t>
            </a:r>
          </a:p>
          <a:p>
            <a:r>
              <a:rPr lang="en-US" b="1" dirty="0">
                <a:latin typeface="Segoe UI Light" panose="020B0502040204020203" pitchFamily="34" charset="0"/>
                <a:cs typeface="Segoe UI Light" panose="020B0502040204020203" pitchFamily="34" charset="0"/>
              </a:rPr>
              <a:t>Keep a roster of contact information for residents.</a:t>
            </a:r>
          </a:p>
          <a:p>
            <a:r>
              <a:rPr lang="en-US" b="1" dirty="0">
                <a:latin typeface="Segoe UI Light" panose="020B0502040204020203" pitchFamily="34" charset="0"/>
                <a:cs typeface="Segoe UI Light" panose="020B0502040204020203" pitchFamily="34" charset="0"/>
              </a:rPr>
              <a:t>Know your neighbors!  Meet current residents and welcome new ones.</a:t>
            </a:r>
          </a:p>
          <a:p>
            <a:r>
              <a:rPr lang="en-US" b="1" dirty="0">
                <a:latin typeface="Segoe UI Light" panose="020B0502040204020203" pitchFamily="34" charset="0"/>
                <a:cs typeface="Segoe UI Light" panose="020B0502040204020203" pitchFamily="34" charset="0"/>
              </a:rPr>
              <a:t>Attend and/or host neighborhood/community meetings &amp; events.  Encourage block participation.</a:t>
            </a:r>
          </a:p>
          <a:p>
            <a:r>
              <a:rPr lang="en-US" b="1" dirty="0">
                <a:latin typeface="Segoe UI Light" panose="020B0502040204020203" pitchFamily="34" charset="0"/>
                <a:cs typeface="Segoe UI Light" panose="020B0502040204020203" pitchFamily="34" charset="0"/>
              </a:rPr>
              <a:t>Actively promote the ideals of Neighborhood Watch.</a:t>
            </a:r>
          </a:p>
          <a:p>
            <a:r>
              <a:rPr lang="en-US" b="1" dirty="0">
                <a:latin typeface="Segoe UI Light" panose="020B0502040204020203" pitchFamily="34" charset="0"/>
                <a:cs typeface="Segoe UI Light" panose="020B0502040204020203" pitchFamily="34" charset="0"/>
              </a:rPr>
              <a:t>Provide neighbors with information and resources provided by the Police Department.</a:t>
            </a:r>
          </a:p>
        </p:txBody>
      </p:sp>
    </p:spTree>
    <p:extLst>
      <p:ext uri="{BB962C8B-B14F-4D97-AF65-F5344CB8AC3E}">
        <p14:creationId xmlns:p14="http://schemas.microsoft.com/office/powerpoint/2010/main" val="293979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Block Captain?</a:t>
            </a:r>
          </a:p>
        </p:txBody>
      </p:sp>
      <p:sp>
        <p:nvSpPr>
          <p:cNvPr id="3" name="Content Placeholder 2">
            <a:extLst>
              <a:ext uri="{FF2B5EF4-FFF2-40B4-BE49-F238E27FC236}">
                <a16:creationId xmlns:a16="http://schemas.microsoft.com/office/drawing/2014/main" id="{0EF2B667-83FB-4B5C-9D8A-1F565ACF0412}"/>
              </a:ext>
            </a:extLst>
          </p:cNvPr>
          <p:cNvSpPr txBox="1">
            <a:spLocks/>
          </p:cNvSpPr>
          <p:nvPr/>
        </p:nvSpPr>
        <p:spPr>
          <a:xfrm>
            <a:off x="1065211" y="1825625"/>
            <a:ext cx="10173311" cy="4187952"/>
          </a:xfrm>
          <a:prstGeom prst="rect">
            <a:avLst/>
          </a:prstGeom>
        </p:spPr>
        <p:txBody>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r>
              <a:rPr lang="en-US" b="1" dirty="0">
                <a:latin typeface="Segoe UI Light" panose="020B0502040204020203" pitchFamily="34" charset="0"/>
                <a:cs typeface="Segoe UI Light" panose="020B0502040204020203" pitchFamily="34" charset="0"/>
              </a:rPr>
              <a:t>A volunteer</a:t>
            </a:r>
          </a:p>
          <a:p>
            <a:r>
              <a:rPr lang="en-US" b="1" dirty="0">
                <a:latin typeface="Segoe UI Light" panose="020B0502040204020203" pitchFamily="34" charset="0"/>
                <a:cs typeface="Segoe UI Light" panose="020B0502040204020203" pitchFamily="34" charset="0"/>
              </a:rPr>
              <a:t>A conduit to receive and relay information to and from neighbors to and from the Police Department</a:t>
            </a:r>
          </a:p>
          <a:p>
            <a:r>
              <a:rPr lang="en-US" b="1" dirty="0">
                <a:latin typeface="Segoe UI Light" panose="020B0502040204020203" pitchFamily="34" charset="0"/>
                <a:cs typeface="Segoe UI Light" panose="020B0502040204020203" pitchFamily="34" charset="0"/>
              </a:rPr>
              <a:t>A point person for their block to foster the benefits of Neighborhood Watch</a:t>
            </a:r>
          </a:p>
          <a:p>
            <a:r>
              <a:rPr lang="en-US" b="1" dirty="0">
                <a:latin typeface="Segoe UI Light" panose="020B0502040204020203" pitchFamily="34" charset="0"/>
                <a:cs typeface="Segoe UI Light" panose="020B0502040204020203" pitchFamily="34" charset="0"/>
              </a:rPr>
              <a:t>Provide safety &amp; security information and advice on defensive measures and to provide advice on what to report</a:t>
            </a:r>
          </a:p>
          <a:p>
            <a:endParaRPr lang="en-US" dirty="0"/>
          </a:p>
        </p:txBody>
      </p:sp>
    </p:spTree>
    <p:extLst>
      <p:ext uri="{BB962C8B-B14F-4D97-AF65-F5344CB8AC3E}">
        <p14:creationId xmlns:p14="http://schemas.microsoft.com/office/powerpoint/2010/main" val="342752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Block Captain is NOT…</a:t>
            </a:r>
          </a:p>
        </p:txBody>
      </p:sp>
      <p:sp>
        <p:nvSpPr>
          <p:cNvPr id="3" name="Content Placeholder 2">
            <a:extLst>
              <a:ext uri="{FF2B5EF4-FFF2-40B4-BE49-F238E27FC236}">
                <a16:creationId xmlns:a16="http://schemas.microsoft.com/office/drawing/2014/main" id="{0EF2B667-83FB-4B5C-9D8A-1F565ACF0412}"/>
              </a:ext>
            </a:extLst>
          </p:cNvPr>
          <p:cNvSpPr txBox="1">
            <a:spLocks/>
          </p:cNvSpPr>
          <p:nvPr/>
        </p:nvSpPr>
        <p:spPr>
          <a:xfrm>
            <a:off x="1065211" y="1825625"/>
            <a:ext cx="10173311" cy="4187952"/>
          </a:xfrm>
          <a:prstGeom prst="rect">
            <a:avLst/>
          </a:prstGeom>
        </p:spPr>
        <p:txBody>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r>
              <a:rPr lang="en-US" b="1" dirty="0">
                <a:latin typeface="Segoe UI Light" panose="020B0502040204020203" pitchFamily="34" charset="0"/>
                <a:cs typeface="Segoe UI Light" panose="020B0502040204020203" pitchFamily="34" charset="0"/>
              </a:rPr>
              <a:t>Law Enforcement</a:t>
            </a:r>
          </a:p>
          <a:p>
            <a:r>
              <a:rPr lang="en-US" b="1" dirty="0">
                <a:latin typeface="Segoe UI Light" panose="020B0502040204020203" pitchFamily="34" charset="0"/>
                <a:cs typeface="Segoe UI Light" panose="020B0502040204020203" pitchFamily="34" charset="0"/>
              </a:rPr>
              <a:t>A vigilante</a:t>
            </a:r>
          </a:p>
          <a:p>
            <a:r>
              <a:rPr lang="en-US" b="1" dirty="0">
                <a:latin typeface="Segoe UI Light" panose="020B0502040204020203" pitchFamily="34" charset="0"/>
                <a:cs typeface="Segoe UI Light" panose="020B0502040204020203" pitchFamily="34" charset="0"/>
              </a:rPr>
              <a:t>An authority in a criminal situation</a:t>
            </a:r>
          </a:p>
          <a:p>
            <a:r>
              <a:rPr lang="en-US" b="1" dirty="0">
                <a:latin typeface="Segoe UI Light" panose="020B0502040204020203" pitchFamily="34" charset="0"/>
                <a:cs typeface="Segoe UI Light" panose="020B0502040204020203" pitchFamily="34" charset="0"/>
              </a:rPr>
              <a:t>Authorized or encouraged to become physically involved in a crime in progress</a:t>
            </a:r>
          </a:p>
          <a:p>
            <a:r>
              <a:rPr lang="en-US" b="1" dirty="0">
                <a:latin typeface="Segoe UI Light" panose="020B0502040204020203" pitchFamily="34" charset="0"/>
                <a:cs typeface="Segoe UI Light" panose="020B0502040204020203" pitchFamily="34" charset="0"/>
              </a:rPr>
              <a:t>Responsible for handling neighborhood complaints</a:t>
            </a:r>
          </a:p>
        </p:txBody>
      </p:sp>
    </p:spTree>
    <p:extLst>
      <p:ext uri="{BB962C8B-B14F-4D97-AF65-F5344CB8AC3E}">
        <p14:creationId xmlns:p14="http://schemas.microsoft.com/office/powerpoint/2010/main" val="287786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226650"/>
            <a:ext cx="10058402" cy="1219200"/>
          </a:xfrm>
        </p:spPr>
        <p:txBody>
          <a:bodyPr/>
          <a:lstStyle/>
          <a:p>
            <a:r>
              <a:rPr lang="en-US" dirty="0"/>
              <a:t>Time Commitment</a:t>
            </a:r>
          </a:p>
        </p:txBody>
      </p:sp>
      <p:sp>
        <p:nvSpPr>
          <p:cNvPr id="3" name="Content Placeholder 2">
            <a:extLst>
              <a:ext uri="{FF2B5EF4-FFF2-40B4-BE49-F238E27FC236}">
                <a16:creationId xmlns:a16="http://schemas.microsoft.com/office/drawing/2014/main" id="{0EF2B667-83FB-4B5C-9D8A-1F565ACF0412}"/>
              </a:ext>
            </a:extLst>
          </p:cNvPr>
          <p:cNvSpPr txBox="1">
            <a:spLocks/>
          </p:cNvSpPr>
          <p:nvPr/>
        </p:nvSpPr>
        <p:spPr>
          <a:xfrm>
            <a:off x="1065211" y="1481742"/>
            <a:ext cx="10736020" cy="3649512"/>
          </a:xfrm>
          <a:prstGeom prst="rect">
            <a:avLst/>
          </a:prstGeom>
        </p:spPr>
        <p:txBody>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r>
              <a:rPr lang="en-US" b="1" dirty="0">
                <a:latin typeface="Segoe UI Light" panose="020B0502040204020203" pitchFamily="34" charset="0"/>
                <a:cs typeface="Segoe UI Light" panose="020B0502040204020203" pitchFamily="34" charset="0"/>
              </a:rPr>
              <a:t>Minimal and as needed</a:t>
            </a:r>
          </a:p>
          <a:p>
            <a:r>
              <a:rPr lang="en-US" b="1" dirty="0">
                <a:latin typeface="Segoe UI Light" panose="020B0502040204020203" pitchFamily="34" charset="0"/>
                <a:cs typeface="Segoe UI Light" panose="020B0502040204020203" pitchFamily="34" charset="0"/>
              </a:rPr>
              <a:t>If your neighborhood requests a presentation from the Police Department </a:t>
            </a:r>
          </a:p>
          <a:p>
            <a:r>
              <a:rPr lang="en-US" b="1" dirty="0">
                <a:latin typeface="Segoe UI Light" panose="020B0502040204020203" pitchFamily="34" charset="0"/>
                <a:cs typeface="Segoe UI Light" panose="020B0502040204020203" pitchFamily="34" charset="0"/>
              </a:rPr>
              <a:t>When contact information changes or you move</a:t>
            </a:r>
          </a:p>
          <a:p>
            <a:r>
              <a:rPr lang="en-US" b="1" dirty="0">
                <a:latin typeface="Segoe UI Light" panose="020B0502040204020203" pitchFamily="34" charset="0"/>
                <a:cs typeface="Segoe UI Light" panose="020B0502040204020203" pitchFamily="34" charset="0"/>
              </a:rPr>
              <a:t>When you receive content from the PD worthy of sharing with neighbors</a:t>
            </a:r>
          </a:p>
          <a:p>
            <a:r>
              <a:rPr lang="en-US" b="1" dirty="0">
                <a:latin typeface="Segoe UI Light" panose="020B0502040204020203" pitchFamily="34" charset="0"/>
                <a:cs typeface="Segoe UI Light" panose="020B0502040204020203" pitchFamily="34" charset="0"/>
              </a:rPr>
              <a:t>If SMPD asks you to physically deliver materials to residents on your block(s)</a:t>
            </a:r>
          </a:p>
          <a:p>
            <a:r>
              <a:rPr lang="en-US" b="1" dirty="0">
                <a:latin typeface="Segoe UI Light" panose="020B0502040204020203" pitchFamily="34" charset="0"/>
                <a:cs typeface="Segoe UI Light" panose="020B0502040204020203" pitchFamily="34" charset="0"/>
              </a:rPr>
              <a:t>During National Night Out – first Tuesday in August annually (“America’s Night Out Against Crime”)</a:t>
            </a:r>
          </a:p>
          <a:p>
            <a:pPr lvl="3"/>
            <a:r>
              <a:rPr lang="en-US" b="1" dirty="0">
                <a:latin typeface="Segoe UI Light" panose="020B0502040204020203" pitchFamily="34" charset="0"/>
                <a:cs typeface="Segoe UI Light" panose="020B0502040204020203" pitchFamily="34" charset="0"/>
              </a:rPr>
              <a:t>Encourage some type of block/resident get-together in your area (Registered blocks get PD visit, et al.)</a:t>
            </a:r>
          </a:p>
          <a:p>
            <a:pPr lvl="3"/>
            <a:r>
              <a:rPr lang="en-US" b="1" dirty="0">
                <a:latin typeface="Segoe UI Light" panose="020B0502040204020203" pitchFamily="34" charset="0"/>
                <a:cs typeface="Segoe UI Light" panose="020B0502040204020203" pitchFamily="34" charset="0"/>
              </a:rPr>
              <a:t>PD hosts single, public event at King Center for those not organizing an event</a:t>
            </a:r>
          </a:p>
          <a:p>
            <a:endParaRPr lang="en-US" b="1" dirty="0">
              <a:latin typeface="Segoe UI Light" panose="020B0502040204020203" pitchFamily="34" charset="0"/>
              <a:cs typeface="Segoe UI Light" panose="020B0502040204020203" pitchFamily="34" charset="0"/>
            </a:endParaRPr>
          </a:p>
          <a:p>
            <a:pPr marL="1371600" lvl="3" indent="0">
              <a:buNone/>
            </a:pPr>
            <a:endParaRPr lang="en-US" b="1" dirty="0">
              <a:latin typeface="Segoe UI Light" panose="020B0502040204020203" pitchFamily="34" charset="0"/>
              <a:cs typeface="Segoe UI Light" panose="020B0502040204020203" pitchFamily="34" charset="0"/>
            </a:endParaRPr>
          </a:p>
          <a:p>
            <a:pPr marL="0" indent="0">
              <a:buNone/>
            </a:pPr>
            <a:endParaRPr lang="en-US" b="1" dirty="0">
              <a:latin typeface="Segoe UI Light" panose="020B0502040204020203" pitchFamily="34" charset="0"/>
              <a:cs typeface="Segoe UI Light" panose="020B0502040204020203" pitchFamily="34" charset="0"/>
            </a:endParaRPr>
          </a:p>
        </p:txBody>
      </p:sp>
      <p:sp>
        <p:nvSpPr>
          <p:cNvPr id="4" name="Content Placeholder 2">
            <a:extLst>
              <a:ext uri="{FF2B5EF4-FFF2-40B4-BE49-F238E27FC236}">
                <a16:creationId xmlns:a16="http://schemas.microsoft.com/office/drawing/2014/main" id="{6483D171-3B68-40BF-852D-41E44B5B758F}"/>
              </a:ext>
            </a:extLst>
          </p:cNvPr>
          <p:cNvSpPr txBox="1">
            <a:spLocks/>
          </p:cNvSpPr>
          <p:nvPr/>
        </p:nvSpPr>
        <p:spPr>
          <a:xfrm>
            <a:off x="1065211" y="4049110"/>
            <a:ext cx="10173311" cy="1839790"/>
          </a:xfrm>
          <a:prstGeom prst="rect">
            <a:avLst/>
          </a:prstGeom>
        </p:spPr>
        <p:txBody>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0" indent="0">
              <a:buNone/>
            </a:pPr>
            <a:endParaRPr lang="en-US" dirty="0"/>
          </a:p>
        </p:txBody>
      </p:sp>
    </p:spTree>
    <p:extLst>
      <p:ext uri="{BB962C8B-B14F-4D97-AF65-F5344CB8AC3E}">
        <p14:creationId xmlns:p14="http://schemas.microsoft.com/office/powerpoint/2010/main" val="25768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A1F99BD-CEAC-4449-AEA6-C24B1A7DD525}"/>
              </a:ext>
            </a:extLst>
          </p:cNvPr>
          <p:cNvSpPr txBox="1">
            <a:spLocks/>
          </p:cNvSpPr>
          <p:nvPr/>
        </p:nvSpPr>
        <p:spPr>
          <a:xfrm>
            <a:off x="181821" y="398522"/>
            <a:ext cx="11828358" cy="1219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ctr"/>
            <a:r>
              <a:rPr lang="en-US" dirty="0"/>
              <a:t>Your involvement will directly affect the </a:t>
            </a:r>
          </a:p>
          <a:p>
            <a:pPr algn="ctr"/>
            <a:r>
              <a:rPr lang="en-US" dirty="0"/>
              <a:t>crime rate of your neighborhoods!</a:t>
            </a:r>
          </a:p>
        </p:txBody>
      </p:sp>
      <p:sp>
        <p:nvSpPr>
          <p:cNvPr id="4" name="TextBox 3">
            <a:extLst>
              <a:ext uri="{FF2B5EF4-FFF2-40B4-BE49-F238E27FC236}">
                <a16:creationId xmlns:a16="http://schemas.microsoft.com/office/drawing/2014/main" id="{8F627D05-2171-4050-853B-E9D817F011AF}"/>
              </a:ext>
            </a:extLst>
          </p:cNvPr>
          <p:cNvSpPr txBox="1"/>
          <p:nvPr/>
        </p:nvSpPr>
        <p:spPr>
          <a:xfrm>
            <a:off x="1026368" y="2013123"/>
            <a:ext cx="10368501" cy="3693319"/>
          </a:xfrm>
          <a:prstGeom prst="rect">
            <a:avLst/>
          </a:prstGeom>
          <a:noFill/>
        </p:spPr>
        <p:txBody>
          <a:bodyPr wrap="square" rtlCol="0">
            <a:spAutoFit/>
          </a:bodyPr>
          <a:lstStyle/>
          <a:p>
            <a:pPr marL="285750" indent="-285750">
              <a:buFont typeface="Arial" panose="020B0604020202020204" pitchFamily="34" charset="0"/>
              <a:buChar char="•"/>
            </a:pPr>
            <a:r>
              <a:rPr lang="en-US" sz="2400" b="1" dirty="0">
                <a:latin typeface="Segoe UI Light" panose="020B0502040204020203" pitchFamily="34" charset="0"/>
                <a:cs typeface="Segoe UI Light" panose="020B0502040204020203" pitchFamily="34" charset="0"/>
              </a:rPr>
              <a:t>On average, Neighborhood Watch Blocks are 84% safer than                   non-Neighborhood Watch Blocks</a:t>
            </a:r>
          </a:p>
          <a:p>
            <a:pPr marL="285750" indent="-285750">
              <a:buFont typeface="Arial" panose="020B0604020202020204" pitchFamily="34" charset="0"/>
              <a:buChar char="•"/>
            </a:pPr>
            <a:endParaRPr lang="en-US" sz="2400" b="1" dirty="0">
              <a:latin typeface="Segoe UI Light" panose="020B0502040204020203" pitchFamily="34" charset="0"/>
              <a:cs typeface="Segoe UI Light" panose="020B0502040204020203" pitchFamily="34" charset="0"/>
            </a:endParaRPr>
          </a:p>
          <a:p>
            <a:pPr marL="285750" indent="-285750">
              <a:buFont typeface="Arial" panose="020B0604020202020204" pitchFamily="34" charset="0"/>
              <a:buChar char="•"/>
            </a:pPr>
            <a:r>
              <a:rPr lang="en-US" sz="2400" b="1" dirty="0">
                <a:latin typeface="Segoe UI Light" panose="020B0502040204020203" pitchFamily="34" charset="0"/>
                <a:cs typeface="Segoe UI Light" panose="020B0502040204020203" pitchFamily="34" charset="0"/>
              </a:rPr>
              <a:t>Attributed to appearing “occupied”, meaning your neighborhoods look “lived in”, people coming and going, knowing what’s going on and who belongs; therefore, creating a riskier environment for crooks to target</a:t>
            </a:r>
          </a:p>
          <a:p>
            <a:endParaRPr lang="en-US" sz="2400" b="1" dirty="0">
              <a:latin typeface="Segoe UI Light" panose="020B0502040204020203" pitchFamily="34" charset="0"/>
              <a:cs typeface="Segoe UI Light" panose="020B0502040204020203" pitchFamily="34" charset="0"/>
            </a:endParaRPr>
          </a:p>
          <a:p>
            <a:pPr marL="285750" indent="-285750">
              <a:buFont typeface="Arial" panose="020B0604020202020204" pitchFamily="34" charset="0"/>
              <a:buChar char="•"/>
            </a:pPr>
            <a:r>
              <a:rPr lang="en-US" sz="2400" b="1" dirty="0">
                <a:latin typeface="Segoe UI Light" panose="020B0502040204020203" pitchFamily="34" charset="0"/>
                <a:cs typeface="Segoe UI Light" panose="020B0502040204020203" pitchFamily="34" charset="0"/>
              </a:rPr>
              <a:t>Areas with the highest crime rates are the most reluctant to organize, making them target fresh</a:t>
            </a:r>
          </a:p>
          <a:p>
            <a:pPr marL="285750" indent="-285750">
              <a:buFont typeface="Arial" panose="020B0604020202020204" pitchFamily="34" charset="0"/>
              <a:buChar char="•"/>
            </a:pPr>
            <a:endParaRPr lang="en-US" dirty="0"/>
          </a:p>
        </p:txBody>
      </p:sp>
      <p:sp>
        <p:nvSpPr>
          <p:cNvPr id="9" name="Arrow: Down 8">
            <a:extLst>
              <a:ext uri="{FF2B5EF4-FFF2-40B4-BE49-F238E27FC236}">
                <a16:creationId xmlns:a16="http://schemas.microsoft.com/office/drawing/2014/main" id="{FC0D2E79-C3A4-4DC1-A803-A772C3F91D91}"/>
              </a:ext>
            </a:extLst>
          </p:cNvPr>
          <p:cNvSpPr/>
          <p:nvPr/>
        </p:nvSpPr>
        <p:spPr>
          <a:xfrm>
            <a:off x="10549799" y="1220021"/>
            <a:ext cx="569167" cy="158620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DD79FCC-A598-463C-9777-ACC762841222}"/>
              </a:ext>
            </a:extLst>
          </p:cNvPr>
          <p:cNvSpPr txBox="1"/>
          <p:nvPr/>
        </p:nvSpPr>
        <p:spPr>
          <a:xfrm>
            <a:off x="10563934" y="5547845"/>
            <a:ext cx="1194318" cy="646331"/>
          </a:xfrm>
          <a:prstGeom prst="rect">
            <a:avLst/>
          </a:prstGeom>
          <a:noFill/>
        </p:spPr>
        <p:txBody>
          <a:bodyPr wrap="square" rtlCol="0">
            <a:spAutoFit/>
          </a:bodyPr>
          <a:lstStyle/>
          <a:p>
            <a:endParaRPr lang="en-US" dirty="0">
              <a:solidFill>
                <a:schemeClr val="tx2"/>
              </a:solidFill>
            </a:endParaRPr>
          </a:p>
          <a:p>
            <a:endParaRPr lang="en-US" dirty="0">
              <a:solidFill>
                <a:schemeClr val="tx2"/>
              </a:solidFill>
            </a:endParaRPr>
          </a:p>
        </p:txBody>
      </p:sp>
      <p:sp>
        <p:nvSpPr>
          <p:cNvPr id="11" name="TextBox 10">
            <a:extLst>
              <a:ext uri="{FF2B5EF4-FFF2-40B4-BE49-F238E27FC236}">
                <a16:creationId xmlns:a16="http://schemas.microsoft.com/office/drawing/2014/main" id="{6932951D-5866-4001-B390-FD264D526D1F}"/>
              </a:ext>
            </a:extLst>
          </p:cNvPr>
          <p:cNvSpPr txBox="1"/>
          <p:nvPr/>
        </p:nvSpPr>
        <p:spPr>
          <a:xfrm rot="5400000">
            <a:off x="10465327" y="1446025"/>
            <a:ext cx="713618" cy="261610"/>
          </a:xfrm>
          <a:prstGeom prst="rect">
            <a:avLst/>
          </a:prstGeom>
          <a:noFill/>
        </p:spPr>
        <p:txBody>
          <a:bodyPr wrap="square" rtlCol="0">
            <a:spAutoFit/>
          </a:bodyPr>
          <a:lstStyle/>
          <a:p>
            <a:r>
              <a:rPr lang="en-US" sz="1100" b="1" dirty="0">
                <a:solidFill>
                  <a:schemeClr val="tx2"/>
                </a:solidFill>
              </a:rPr>
              <a:t>CRIME</a:t>
            </a:r>
          </a:p>
        </p:txBody>
      </p:sp>
      <p:pic>
        <p:nvPicPr>
          <p:cNvPr id="16" name="Picture 15" descr="A close up of a piece of paper&#10;&#10;Description generated with high confidence">
            <a:extLst>
              <a:ext uri="{FF2B5EF4-FFF2-40B4-BE49-F238E27FC236}">
                <a16:creationId xmlns:a16="http://schemas.microsoft.com/office/drawing/2014/main" id="{6E121DF2-2369-4D51-AA9A-0DE931D272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31878" y="1617722"/>
            <a:ext cx="725981" cy="725981"/>
          </a:xfrm>
          <a:prstGeom prst="rect">
            <a:avLst/>
          </a:prstGeom>
        </p:spPr>
      </p:pic>
      <p:sp>
        <p:nvSpPr>
          <p:cNvPr id="2" name="TextBox 1">
            <a:extLst>
              <a:ext uri="{FF2B5EF4-FFF2-40B4-BE49-F238E27FC236}">
                <a16:creationId xmlns:a16="http://schemas.microsoft.com/office/drawing/2014/main" id="{981045C9-BB22-4286-BD48-1941428F0CCB}"/>
              </a:ext>
            </a:extLst>
          </p:cNvPr>
          <p:cNvSpPr txBox="1"/>
          <p:nvPr/>
        </p:nvSpPr>
        <p:spPr>
          <a:xfrm>
            <a:off x="-83979" y="5458296"/>
            <a:ext cx="12367732" cy="769441"/>
          </a:xfrm>
          <a:prstGeom prst="rect">
            <a:avLst/>
          </a:prstGeom>
          <a:noFill/>
        </p:spPr>
        <p:txBody>
          <a:bodyPr wrap="square" rtlCol="0">
            <a:spAutoFit/>
          </a:bodyPr>
          <a:lstStyle/>
          <a:p>
            <a:pPr algn="ctr"/>
            <a:r>
              <a:rPr lang="en-US" sz="4400" b="1" dirty="0">
                <a:solidFill>
                  <a:srgbClr val="0070C0"/>
                </a:solidFill>
              </a:rPr>
              <a:t>“SEE </a:t>
            </a:r>
            <a:r>
              <a:rPr lang="en-US" sz="4000" b="1" dirty="0">
                <a:solidFill>
                  <a:srgbClr val="0070C0"/>
                </a:solidFill>
              </a:rPr>
              <a:t>SOMETHING</a:t>
            </a:r>
            <a:r>
              <a:rPr lang="en-US" sz="4400" b="1" dirty="0">
                <a:solidFill>
                  <a:srgbClr val="0070C0"/>
                </a:solidFill>
              </a:rPr>
              <a:t>, SAY SOMETHING!”</a:t>
            </a:r>
          </a:p>
        </p:txBody>
      </p:sp>
    </p:spTree>
    <p:extLst>
      <p:ext uri="{BB962C8B-B14F-4D97-AF65-F5344CB8AC3E}">
        <p14:creationId xmlns:p14="http://schemas.microsoft.com/office/powerpoint/2010/main" val="72895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27E602-70F2-4BF0-8163-BAF6EAB12B14}"/>
              </a:ext>
            </a:extLst>
          </p:cNvPr>
          <p:cNvSpPr txBox="1"/>
          <p:nvPr/>
        </p:nvSpPr>
        <p:spPr>
          <a:xfrm>
            <a:off x="206734" y="120785"/>
            <a:ext cx="7521934" cy="369332"/>
          </a:xfrm>
          <a:prstGeom prst="rect">
            <a:avLst/>
          </a:prstGeom>
          <a:noFill/>
        </p:spPr>
        <p:txBody>
          <a:bodyPr wrap="square" rtlCol="0">
            <a:spAutoFit/>
          </a:bodyPr>
          <a:lstStyle/>
          <a:p>
            <a:r>
              <a:rPr lang="en-US" b="1" dirty="0">
                <a:solidFill>
                  <a:schemeClr val="tx2"/>
                </a:solidFill>
                <a:latin typeface="Segoe UI Light" panose="020B0502040204020203" pitchFamily="34" charset="0"/>
                <a:cs typeface="Segoe UI Light" panose="020B0502040204020203" pitchFamily="34" charset="0"/>
              </a:rPr>
              <a:t>https://www.cityofsanmateo.org/675/Neighborhood-Watch-Program</a:t>
            </a:r>
          </a:p>
        </p:txBody>
      </p:sp>
      <p:pic>
        <p:nvPicPr>
          <p:cNvPr id="3" name="Picture 2">
            <a:extLst>
              <a:ext uri="{FF2B5EF4-FFF2-40B4-BE49-F238E27FC236}">
                <a16:creationId xmlns:a16="http://schemas.microsoft.com/office/drawing/2014/main" id="{6809C018-F0C3-48B5-9539-3532C1BA2242}"/>
              </a:ext>
            </a:extLst>
          </p:cNvPr>
          <p:cNvPicPr>
            <a:picLocks noChangeAspect="1"/>
          </p:cNvPicPr>
          <p:nvPr/>
        </p:nvPicPr>
        <p:blipFill>
          <a:blip r:embed="rId2">
            <a:extLst>
              <a:ext uri="{28A0092B-C50C-407E-A947-70E740481C1C}">
                <a14:useLocalDpi xmlns:a14="http://schemas.microsoft.com/office/drawing/2010/main" val="0"/>
              </a:ext>
            </a:extLst>
          </a:blip>
          <a:srcRect b="19265"/>
          <a:stretch>
            <a:fillRect/>
          </a:stretch>
        </p:blipFill>
        <p:spPr>
          <a:xfrm>
            <a:off x="1857666" y="561729"/>
            <a:ext cx="8476667" cy="5526548"/>
          </a:xfrm>
          <a:prstGeom prst="rect">
            <a:avLst/>
          </a:prstGeom>
        </p:spPr>
      </p:pic>
    </p:spTree>
    <p:extLst>
      <p:ext uri="{BB962C8B-B14F-4D97-AF65-F5344CB8AC3E}">
        <p14:creationId xmlns:p14="http://schemas.microsoft.com/office/powerpoint/2010/main" val="70323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27E602-70F2-4BF0-8163-BAF6EAB12B14}"/>
              </a:ext>
            </a:extLst>
          </p:cNvPr>
          <p:cNvSpPr txBox="1"/>
          <p:nvPr/>
        </p:nvSpPr>
        <p:spPr>
          <a:xfrm>
            <a:off x="206734" y="267743"/>
            <a:ext cx="6486166" cy="1600438"/>
          </a:xfrm>
          <a:prstGeom prst="rect">
            <a:avLst/>
          </a:prstGeom>
          <a:noFill/>
        </p:spPr>
        <p:txBody>
          <a:bodyPr wrap="square" rtlCol="0">
            <a:spAutoFit/>
          </a:bodyPr>
          <a:lstStyle/>
          <a:p>
            <a:pPr algn="l" fontAlgn="base"/>
            <a:r>
              <a:rPr lang="en-US" b="1" i="0" dirty="0">
                <a:solidFill>
                  <a:srgbClr val="333333"/>
                </a:solidFill>
                <a:effectLst/>
                <a:latin typeface="inherit"/>
              </a:rPr>
              <a:t>Data Transparency Web Page</a:t>
            </a:r>
            <a:endParaRPr lang="en-US" b="0" i="0" dirty="0">
              <a:solidFill>
                <a:srgbClr val="333333"/>
              </a:solidFill>
              <a:effectLst/>
              <a:latin typeface="Arial" panose="020B0604020202020204" pitchFamily="34" charset="0"/>
            </a:endParaRPr>
          </a:p>
          <a:p>
            <a:pPr algn="l" fontAlgn="base"/>
            <a:r>
              <a:rPr lang="en-US" sz="1400" b="0" i="0" u="sng" dirty="0">
                <a:solidFill>
                  <a:srgbClr val="072981"/>
                </a:solidFill>
                <a:effectLst/>
                <a:latin typeface="inherit"/>
                <a:hlinkClick r:id="rId2"/>
              </a:rPr>
              <a:t>https://www.cityofsanmateo.org/4451/Data-Transparency</a:t>
            </a:r>
            <a:endParaRPr lang="en-US" sz="1400" b="0" i="0" dirty="0">
              <a:solidFill>
                <a:srgbClr val="333333"/>
              </a:solidFill>
              <a:effectLst/>
              <a:latin typeface="Arial" panose="020B0604020202020204" pitchFamily="34" charset="0"/>
            </a:endParaRPr>
          </a:p>
          <a:p>
            <a:pPr algn="l" fontAlgn="base"/>
            <a:r>
              <a:rPr lang="en-US" b="1" i="0" dirty="0">
                <a:solidFill>
                  <a:srgbClr val="333333"/>
                </a:solidFill>
                <a:effectLst/>
                <a:latin typeface="inherit"/>
              </a:rPr>
              <a:t>Police Accountability Web Page</a:t>
            </a:r>
            <a:endParaRPr lang="en-US" b="0" i="0" dirty="0">
              <a:solidFill>
                <a:srgbClr val="333333"/>
              </a:solidFill>
              <a:effectLst/>
              <a:latin typeface="Arial" panose="020B0604020202020204" pitchFamily="34" charset="0"/>
            </a:endParaRPr>
          </a:p>
          <a:p>
            <a:pPr algn="l" fontAlgn="base"/>
            <a:r>
              <a:rPr lang="en-US" sz="1400" b="0" i="0" u="sng" dirty="0">
                <a:solidFill>
                  <a:srgbClr val="072981"/>
                </a:solidFill>
                <a:effectLst/>
                <a:latin typeface="inherit"/>
                <a:hlinkClick r:id="rId3"/>
              </a:rPr>
              <a:t>https://www.cityofsanmateo.org/4331/Accountability</a:t>
            </a:r>
            <a:endParaRPr lang="en-US" sz="1400" b="0" i="0" u="sng" dirty="0">
              <a:solidFill>
                <a:srgbClr val="072981"/>
              </a:solidFill>
              <a:effectLst/>
              <a:latin typeface="inherit"/>
            </a:endParaRPr>
          </a:p>
          <a:p>
            <a:pPr algn="l" fontAlgn="base"/>
            <a:r>
              <a:rPr lang="en-US" b="1" i="0" dirty="0">
                <a:solidFill>
                  <a:schemeClr val="tx2"/>
                </a:solidFill>
                <a:effectLst/>
                <a:latin typeface="inherit"/>
              </a:rPr>
              <a:t>Traffic</a:t>
            </a:r>
          </a:p>
          <a:p>
            <a:pPr algn="l" fontAlgn="base"/>
            <a:r>
              <a:rPr lang="en-US" sz="1400" b="0" i="0" u="sng" dirty="0">
                <a:solidFill>
                  <a:schemeClr val="accent3"/>
                </a:solidFill>
                <a:effectLst/>
                <a:latin typeface="Arial" panose="020B0604020202020204" pitchFamily="34" charset="0"/>
              </a:rPr>
              <a:t>https://experience.arcgis.com/experience/8a9f7321d1ce46ffbc0e1f04757efb5f/</a:t>
            </a:r>
          </a:p>
        </p:txBody>
      </p:sp>
      <p:pic>
        <p:nvPicPr>
          <p:cNvPr id="3" name="Picture 2" descr="Graphical user interface, website&#10;&#10;Description automatically generated">
            <a:extLst>
              <a:ext uri="{FF2B5EF4-FFF2-40B4-BE49-F238E27FC236}">
                <a16:creationId xmlns:a16="http://schemas.microsoft.com/office/drawing/2014/main" id="{7B677DBE-95F1-4933-B453-1A7135E417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6" b="5991"/>
          <a:stretch/>
        </p:blipFill>
        <p:spPr>
          <a:xfrm>
            <a:off x="531528" y="2155369"/>
            <a:ext cx="5710545" cy="3943351"/>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DBBAFB83-9F10-44BD-90E6-099EEEA31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3790" y="240847"/>
            <a:ext cx="4884494" cy="2396218"/>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ACC3E727-47F7-42F4-BAB1-5FA773AF8B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704"/>
          <a:stretch/>
        </p:blipFill>
        <p:spPr>
          <a:xfrm>
            <a:off x="6913790" y="2857236"/>
            <a:ext cx="4876318" cy="2996557"/>
          </a:xfrm>
          <a:prstGeom prst="rect">
            <a:avLst/>
          </a:prstGeom>
        </p:spPr>
      </p:pic>
      <p:pic>
        <p:nvPicPr>
          <p:cNvPr id="5" name="Picture 4" descr="A picture containing text, screenshot, different, several&#10;&#10;AI-generated content may be incorrect.">
            <a:extLst>
              <a:ext uri="{FF2B5EF4-FFF2-40B4-BE49-F238E27FC236}">
                <a16:creationId xmlns:a16="http://schemas.microsoft.com/office/drawing/2014/main" id="{FD8DAB8D-2238-53A8-37F3-FC501C3C73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3790" y="4324349"/>
            <a:ext cx="4897664" cy="1774371"/>
          </a:xfrm>
          <a:prstGeom prst="rect">
            <a:avLst/>
          </a:prstGeom>
        </p:spPr>
      </p:pic>
    </p:spTree>
    <p:extLst>
      <p:ext uri="{BB962C8B-B14F-4D97-AF65-F5344CB8AC3E}">
        <p14:creationId xmlns:p14="http://schemas.microsoft.com/office/powerpoint/2010/main" val="212349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Overview of Presentation</a:t>
            </a:r>
            <a:endParaRPr dirty="0"/>
          </a:p>
        </p:txBody>
      </p:sp>
      <p:sp>
        <p:nvSpPr>
          <p:cNvPr id="14" name="Content Placeholder 13"/>
          <p:cNvSpPr>
            <a:spLocks noGrp="1"/>
          </p:cNvSpPr>
          <p:nvPr>
            <p:ph idx="1"/>
          </p:nvPr>
        </p:nvSpPr>
        <p:spPr/>
        <p:txBody>
          <a:bodyPr/>
          <a:lstStyle/>
          <a:p>
            <a:r>
              <a:rPr lang="en-US" dirty="0"/>
              <a:t>Introductions of Key Personnel</a:t>
            </a:r>
            <a:endParaRPr dirty="0"/>
          </a:p>
          <a:p>
            <a:r>
              <a:rPr lang="en-US" dirty="0"/>
              <a:t>What is Neighborhood Watch?</a:t>
            </a:r>
            <a:endParaRPr dirty="0"/>
          </a:p>
          <a:p>
            <a:r>
              <a:rPr lang="en-US" dirty="0"/>
              <a:t>Block Captain(s) Roles &amp; Responsibilities</a:t>
            </a:r>
          </a:p>
          <a:p>
            <a:r>
              <a:rPr lang="en-US" dirty="0"/>
              <a:t>Crime Statistics</a:t>
            </a:r>
          </a:p>
          <a:p>
            <a:r>
              <a:rPr lang="en-US" dirty="0"/>
              <a:t>Stay Connected</a:t>
            </a:r>
          </a:p>
        </p:txBody>
      </p:sp>
    </p:spTree>
    <p:extLst>
      <p:ext uri="{BB962C8B-B14F-4D97-AF65-F5344CB8AC3E}">
        <p14:creationId xmlns:p14="http://schemas.microsoft.com/office/powerpoint/2010/main" val="308107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266C6-D2F5-48A9-B29B-92D25BCE3B31}"/>
              </a:ext>
            </a:extLst>
          </p:cNvPr>
          <p:cNvSpPr>
            <a:spLocks noGrp="1"/>
          </p:cNvSpPr>
          <p:nvPr>
            <p:ph type="title"/>
          </p:nvPr>
        </p:nvSpPr>
        <p:spPr>
          <a:xfrm>
            <a:off x="767810" y="-83590"/>
            <a:ext cx="6071140" cy="1899138"/>
          </a:xfrm>
        </p:spPr>
        <p:txBody>
          <a:bodyPr>
            <a:normAutofit/>
          </a:bodyPr>
          <a:lstStyle/>
          <a:p>
            <a:r>
              <a:rPr lang="en-US" dirty="0"/>
              <a:t>San Mateo Connect </a:t>
            </a:r>
            <a:br>
              <a:rPr lang="en-US" dirty="0"/>
            </a:br>
            <a:r>
              <a:rPr lang="en-US" sz="2000" dirty="0"/>
              <a:t>(Home &amp; Business Security Camera Registry)</a:t>
            </a:r>
            <a:endParaRPr lang="en-US" dirty="0"/>
          </a:p>
        </p:txBody>
      </p:sp>
      <p:sp>
        <p:nvSpPr>
          <p:cNvPr id="4" name="Text Placeholder 3">
            <a:extLst>
              <a:ext uri="{FF2B5EF4-FFF2-40B4-BE49-F238E27FC236}">
                <a16:creationId xmlns:a16="http://schemas.microsoft.com/office/drawing/2014/main" id="{F585E3D3-22B9-4E89-801A-440EFCF77F8A}"/>
              </a:ext>
            </a:extLst>
          </p:cNvPr>
          <p:cNvSpPr>
            <a:spLocks noGrp="1"/>
          </p:cNvSpPr>
          <p:nvPr>
            <p:ph type="body" sz="half" idx="2"/>
          </p:nvPr>
        </p:nvSpPr>
        <p:spPr>
          <a:xfrm>
            <a:off x="981857" y="2317956"/>
            <a:ext cx="5625038" cy="3017217"/>
          </a:xfrm>
        </p:spPr>
        <p:txBody>
          <a:bodyPr>
            <a:normAutofit fontScale="92500"/>
          </a:bodyPr>
          <a:lstStyle/>
          <a:p>
            <a:pPr algn="ctr"/>
            <a:r>
              <a:rPr lang="en-US" sz="2200" b="1" dirty="0">
                <a:solidFill>
                  <a:srgbClr val="0070C0"/>
                </a:solidFill>
                <a:latin typeface="Segoe UI Light" panose="020B0502040204020203" pitchFamily="34" charset="0"/>
                <a:cs typeface="Segoe UI Light" panose="020B0502040204020203" pitchFamily="34" charset="0"/>
              </a:rPr>
              <a:t>This voluntary registry informs the PD of the locations of home security cameras in the city.    We do not have access, remote or otherwise, to your personal property. This simply aids the PD in locating potential video evidence in the event an incident occurs in a residential neighborhood.</a:t>
            </a:r>
          </a:p>
          <a:p>
            <a:pPr algn="ctr"/>
            <a:r>
              <a:rPr lang="en-US" sz="2400" dirty="0"/>
              <a:t>Register your Security Cameras at </a:t>
            </a:r>
            <a:r>
              <a:rPr lang="en-US" sz="2400" dirty="0">
                <a:solidFill>
                  <a:srgbClr val="0070C0"/>
                </a:solidFill>
              </a:rPr>
              <a:t>www.sanmateoconnect.org</a:t>
            </a:r>
          </a:p>
          <a:p>
            <a:pPr algn="ctr"/>
            <a:endParaRPr lang="en-US" sz="2200" b="1" dirty="0">
              <a:latin typeface="Segoe UI Light" panose="020B0502040204020203" pitchFamily="34" charset="0"/>
              <a:cs typeface="Segoe UI Light" panose="020B0502040204020203" pitchFamily="34" charset="0"/>
            </a:endParaRPr>
          </a:p>
        </p:txBody>
      </p:sp>
      <p:pic>
        <p:nvPicPr>
          <p:cNvPr id="5" name="Picture 4" descr="A sign with a house in the background&#10;&#10;AI-generated content may be incorrect.">
            <a:extLst>
              <a:ext uri="{FF2B5EF4-FFF2-40B4-BE49-F238E27FC236}">
                <a16:creationId xmlns:a16="http://schemas.microsoft.com/office/drawing/2014/main" id="{A9F8743B-E2CC-C61E-EFD0-213241842D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9129" y="515126"/>
            <a:ext cx="3575061" cy="2762547"/>
          </a:xfrm>
          <a:prstGeom prst="rect">
            <a:avLst/>
          </a:prstGeom>
        </p:spPr>
      </p:pic>
      <p:pic>
        <p:nvPicPr>
          <p:cNvPr id="8" name="Picture 7" descr="Text&#10;&#10;AI-generated content may be incorrect.">
            <a:extLst>
              <a:ext uri="{FF2B5EF4-FFF2-40B4-BE49-F238E27FC236}">
                <a16:creationId xmlns:a16="http://schemas.microsoft.com/office/drawing/2014/main" id="{5BB6D4B8-A7DC-B4E6-AAD4-BE8C23C3CE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9130" y="3562056"/>
            <a:ext cx="3575060" cy="2762547"/>
          </a:xfrm>
          <a:prstGeom prst="rect">
            <a:avLst/>
          </a:prstGeom>
        </p:spPr>
      </p:pic>
    </p:spTree>
    <p:extLst>
      <p:ext uri="{BB962C8B-B14F-4D97-AF65-F5344CB8AC3E}">
        <p14:creationId xmlns:p14="http://schemas.microsoft.com/office/powerpoint/2010/main" val="355565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266C6-D2F5-48A9-B29B-92D25BCE3B31}"/>
              </a:ext>
            </a:extLst>
          </p:cNvPr>
          <p:cNvSpPr>
            <a:spLocks noGrp="1"/>
          </p:cNvSpPr>
          <p:nvPr>
            <p:ph type="title"/>
          </p:nvPr>
        </p:nvSpPr>
        <p:spPr>
          <a:xfrm>
            <a:off x="767809" y="-83590"/>
            <a:ext cx="6967645" cy="1899138"/>
          </a:xfrm>
        </p:spPr>
        <p:txBody>
          <a:bodyPr>
            <a:normAutofit/>
          </a:bodyPr>
          <a:lstStyle/>
          <a:p>
            <a:r>
              <a:rPr lang="en-US" dirty="0"/>
              <a:t>San Mateo CPTED </a:t>
            </a:r>
            <a:br>
              <a:rPr lang="en-US" dirty="0"/>
            </a:br>
            <a:r>
              <a:rPr lang="en-US" sz="1800" dirty="0"/>
              <a:t>(Crime Prevention Through Environmental Design)</a:t>
            </a:r>
            <a:endParaRPr lang="en-US" dirty="0"/>
          </a:p>
        </p:txBody>
      </p:sp>
      <p:sp>
        <p:nvSpPr>
          <p:cNvPr id="4" name="Text Placeholder 3">
            <a:extLst>
              <a:ext uri="{FF2B5EF4-FFF2-40B4-BE49-F238E27FC236}">
                <a16:creationId xmlns:a16="http://schemas.microsoft.com/office/drawing/2014/main" id="{F585E3D3-22B9-4E89-801A-440EFCF77F8A}"/>
              </a:ext>
            </a:extLst>
          </p:cNvPr>
          <p:cNvSpPr>
            <a:spLocks noGrp="1"/>
          </p:cNvSpPr>
          <p:nvPr>
            <p:ph type="body" sz="half" idx="2"/>
          </p:nvPr>
        </p:nvSpPr>
        <p:spPr>
          <a:xfrm>
            <a:off x="729673" y="2004291"/>
            <a:ext cx="6146800" cy="3592945"/>
          </a:xfrm>
        </p:spPr>
        <p:txBody>
          <a:bodyPr>
            <a:normAutofit fontScale="77500" lnSpcReduction="20000"/>
          </a:bodyPr>
          <a:lstStyle/>
          <a:p>
            <a:pPr algn="ctr"/>
            <a:r>
              <a:rPr lang="en-US" sz="2200" b="1" dirty="0">
                <a:solidFill>
                  <a:srgbClr val="0070C0"/>
                </a:solidFill>
                <a:latin typeface="Segoe UI Light" panose="020B0502040204020203" pitchFamily="34" charset="0"/>
                <a:cs typeface="Segoe UI Light" panose="020B0502040204020203" pitchFamily="34" charset="0"/>
              </a:rPr>
              <a:t>CPTED is an approach to crime prevention that aims to reduce victimization, deter criminals, and build a sense of community by focusing on the hardening of one’s target; in this case, your home.</a:t>
            </a:r>
          </a:p>
          <a:p>
            <a:pPr algn="ctr"/>
            <a:r>
              <a:rPr lang="en-US" sz="2200" b="1" dirty="0">
                <a:solidFill>
                  <a:srgbClr val="0070C0"/>
                </a:solidFill>
                <a:latin typeface="Segoe UI Light" panose="020B0502040204020203" pitchFamily="34" charset="0"/>
                <a:cs typeface="Segoe UI Light" panose="020B0502040204020203" pitchFamily="34" charset="0"/>
              </a:rPr>
              <a:t>We do this by looking at things like access, territorial reinforcement, natural surveillance, and maintenance. Examples of these would be lighting, landscaping, security systems, barriers, and the community approach of “if you see something, say something.”</a:t>
            </a:r>
          </a:p>
          <a:p>
            <a:pPr algn="ctr"/>
            <a:r>
              <a:rPr lang="en-US" sz="2200" b="1" dirty="0">
                <a:solidFill>
                  <a:srgbClr val="0070C0"/>
                </a:solidFill>
                <a:latin typeface="Segoe UI Light" panose="020B0502040204020203" pitchFamily="34" charset="0"/>
                <a:cs typeface="Segoe UI Light" panose="020B0502040204020203" pitchFamily="34" charset="0"/>
              </a:rPr>
              <a:t> </a:t>
            </a:r>
            <a:r>
              <a:rPr lang="en-US" sz="2400" dirty="0"/>
              <a:t>Contact Jeanine Luna for a basic CPTED evaluation of the exterior of your home, or to learn more. </a:t>
            </a:r>
          </a:p>
          <a:p>
            <a:pPr algn="ctr"/>
            <a:r>
              <a:rPr lang="en-US" sz="2400" dirty="0">
                <a:solidFill>
                  <a:srgbClr val="0070C0"/>
                </a:solidFill>
                <a:hlinkClick r:id="rId3"/>
              </a:rPr>
              <a:t>jluna@cityofsanmateo.org</a:t>
            </a:r>
            <a:endParaRPr lang="en-US" sz="2400" dirty="0">
              <a:solidFill>
                <a:srgbClr val="0070C0"/>
              </a:solidFill>
            </a:endParaRPr>
          </a:p>
          <a:p>
            <a:pPr algn="ctr"/>
            <a:endParaRPr lang="en-US" sz="2400" dirty="0">
              <a:solidFill>
                <a:srgbClr val="0070C0"/>
              </a:solidFill>
            </a:endParaRPr>
          </a:p>
          <a:p>
            <a:pPr algn="ctr"/>
            <a:endParaRPr lang="en-US" sz="2200" b="1" dirty="0">
              <a:latin typeface="Segoe UI Light" panose="020B0502040204020203" pitchFamily="34" charset="0"/>
              <a:cs typeface="Segoe UI Light" panose="020B0502040204020203" pitchFamily="34" charset="0"/>
            </a:endParaRPr>
          </a:p>
        </p:txBody>
      </p:sp>
      <p:pic>
        <p:nvPicPr>
          <p:cNvPr id="7" name="Picture 6">
            <a:extLst>
              <a:ext uri="{FF2B5EF4-FFF2-40B4-BE49-F238E27FC236}">
                <a16:creationId xmlns:a16="http://schemas.microsoft.com/office/drawing/2014/main" id="{ABD90BCB-9708-4A20-BD4B-3408BEE785C6}"/>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295538" y="1707966"/>
            <a:ext cx="3999506" cy="2999630"/>
          </a:xfrm>
          <a:prstGeom prst="rect">
            <a:avLst/>
          </a:prstGeom>
        </p:spPr>
      </p:pic>
    </p:spTree>
    <p:extLst>
      <p:ext uri="{BB962C8B-B14F-4D97-AF65-F5344CB8AC3E}">
        <p14:creationId xmlns:p14="http://schemas.microsoft.com/office/powerpoint/2010/main" val="148783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0E067-378D-4D8D-7FB4-72DB54B350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74ED95-D282-165D-60B0-AE52C9BDD069}"/>
              </a:ext>
            </a:extLst>
          </p:cNvPr>
          <p:cNvSpPr>
            <a:spLocks noGrp="1"/>
          </p:cNvSpPr>
          <p:nvPr>
            <p:ph type="title"/>
          </p:nvPr>
        </p:nvSpPr>
        <p:spPr>
          <a:xfrm>
            <a:off x="779736" y="162900"/>
            <a:ext cx="6967645" cy="1899138"/>
          </a:xfrm>
        </p:spPr>
        <p:txBody>
          <a:bodyPr>
            <a:normAutofit/>
          </a:bodyPr>
          <a:lstStyle/>
          <a:p>
            <a:br>
              <a:rPr lang="en-US" sz="3200" dirty="0"/>
            </a:br>
            <a:r>
              <a:rPr lang="en-US" sz="3200" dirty="0"/>
              <a:t>San Mateo Business Watch </a:t>
            </a:r>
            <a:br>
              <a:rPr lang="en-US" dirty="0"/>
            </a:br>
            <a:endParaRPr lang="en-US" dirty="0"/>
          </a:p>
        </p:txBody>
      </p:sp>
      <p:sp>
        <p:nvSpPr>
          <p:cNvPr id="4" name="Text Placeholder 3">
            <a:extLst>
              <a:ext uri="{FF2B5EF4-FFF2-40B4-BE49-F238E27FC236}">
                <a16:creationId xmlns:a16="http://schemas.microsoft.com/office/drawing/2014/main" id="{134A80AC-0645-B6D4-3BF9-409F2BA9E5A8}"/>
              </a:ext>
            </a:extLst>
          </p:cNvPr>
          <p:cNvSpPr>
            <a:spLocks noGrp="1"/>
          </p:cNvSpPr>
          <p:nvPr>
            <p:ph type="body" sz="half" idx="2"/>
          </p:nvPr>
        </p:nvSpPr>
        <p:spPr>
          <a:xfrm>
            <a:off x="729673" y="2004291"/>
            <a:ext cx="6146800" cy="3592945"/>
          </a:xfrm>
        </p:spPr>
        <p:txBody>
          <a:bodyPr>
            <a:normAutofit/>
          </a:bodyPr>
          <a:lstStyle/>
          <a:p>
            <a:pPr algn="ctr"/>
            <a:r>
              <a:rPr lang="en-US" sz="2000" b="1" dirty="0">
                <a:solidFill>
                  <a:srgbClr val="0070C0"/>
                </a:solidFill>
                <a:latin typeface="Segoe UI Light" panose="020B0502040204020203" pitchFamily="34" charset="0"/>
                <a:cs typeface="Segoe UI Light" panose="020B0502040204020203" pitchFamily="34" charset="0"/>
              </a:rPr>
              <a:t>Neighborhood Watch for Businesses</a:t>
            </a:r>
          </a:p>
          <a:p>
            <a:pPr algn="ctr"/>
            <a:r>
              <a:rPr lang="en-US" sz="2000" b="1" dirty="0">
                <a:solidFill>
                  <a:srgbClr val="0070C0"/>
                </a:solidFill>
                <a:latin typeface="Segoe UI Light" panose="020B0502040204020203" pitchFamily="34" charset="0"/>
                <a:cs typeface="Segoe UI Light" panose="020B0502040204020203" pitchFamily="34" charset="0"/>
              </a:rPr>
              <a:t> Looking to build partnerships, provide education &amp; training, share information, and foster community engagement. Ultimately, looking to garner real time information to fight crime as it’s happening.</a:t>
            </a:r>
            <a:endParaRPr lang="en-US" sz="2400" dirty="0">
              <a:solidFill>
                <a:srgbClr val="0070C0"/>
              </a:solidFill>
            </a:endParaRPr>
          </a:p>
          <a:p>
            <a:pPr algn="ctr"/>
            <a:r>
              <a:rPr lang="en-US" sz="2200" dirty="0">
                <a:solidFill>
                  <a:srgbClr val="92D050"/>
                </a:solidFill>
                <a:latin typeface="Segoe Print (Body)"/>
                <a:cs typeface="Segoe UI Light" panose="020B0502040204020203" pitchFamily="34" charset="0"/>
              </a:rPr>
              <a:t>https://www.cityofsanmateo.org/4833/Business-Watch</a:t>
            </a:r>
          </a:p>
        </p:txBody>
      </p:sp>
      <p:pic>
        <p:nvPicPr>
          <p:cNvPr id="10" name="Picture 9" descr="A picture containing text, outdoor, sky, sign&#10;&#10;Description automatically generated">
            <a:extLst>
              <a:ext uri="{FF2B5EF4-FFF2-40B4-BE49-F238E27FC236}">
                <a16:creationId xmlns:a16="http://schemas.microsoft.com/office/drawing/2014/main" id="{41485866-6474-D871-972D-F6BE84E686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5566" y="544850"/>
            <a:ext cx="3612750" cy="2791670"/>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DB7CD3DB-5FAB-6DF3-A4EB-3A57DB50AD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5566" y="3533693"/>
            <a:ext cx="3612750" cy="2791671"/>
          </a:xfrm>
          <a:prstGeom prst="rect">
            <a:avLst/>
          </a:prstGeom>
        </p:spPr>
      </p:pic>
    </p:spTree>
    <p:extLst>
      <p:ext uri="{BB962C8B-B14F-4D97-AF65-F5344CB8AC3E}">
        <p14:creationId xmlns:p14="http://schemas.microsoft.com/office/powerpoint/2010/main" val="282333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2227" y="0"/>
            <a:ext cx="3840480" cy="2103120"/>
          </a:xfrm>
        </p:spPr>
        <p:txBody>
          <a:bodyPr/>
          <a:lstStyle/>
          <a:p>
            <a:pPr algn="ctr"/>
            <a:r>
              <a:rPr lang="en-US" dirty="0"/>
              <a:t>TIPS TO MAKE IT EASIER!</a:t>
            </a:r>
          </a:p>
        </p:txBody>
      </p:sp>
      <p:sp>
        <p:nvSpPr>
          <p:cNvPr id="3" name="Content Placeholder 2"/>
          <p:cNvSpPr>
            <a:spLocks noGrp="1"/>
          </p:cNvSpPr>
          <p:nvPr>
            <p:ph idx="1"/>
          </p:nvPr>
        </p:nvSpPr>
        <p:spPr>
          <a:xfrm>
            <a:off x="5374230" y="644912"/>
            <a:ext cx="6631352" cy="5462954"/>
          </a:xfrm>
        </p:spPr>
        <p:txBody>
          <a:bodyPr>
            <a:normAutofit lnSpcReduction="10000"/>
          </a:bodyPr>
          <a:lstStyle/>
          <a:p>
            <a:r>
              <a:rPr lang="en-US" dirty="0">
                <a:solidFill>
                  <a:schemeClr val="tx2"/>
                </a:solidFill>
              </a:rPr>
              <a:t>Stay Connected with the PD</a:t>
            </a:r>
          </a:p>
          <a:p>
            <a:pPr lvl="1"/>
            <a:r>
              <a:rPr lang="en-US" dirty="0">
                <a:solidFill>
                  <a:schemeClr val="tx2"/>
                </a:solidFill>
              </a:rPr>
              <a:t>Follow us on all of our Social Media and Alert platforms (see next page)</a:t>
            </a:r>
          </a:p>
          <a:p>
            <a:pPr lvl="1"/>
            <a:r>
              <a:rPr lang="en-US" dirty="0">
                <a:solidFill>
                  <a:schemeClr val="tx2"/>
                </a:solidFill>
              </a:rPr>
              <a:t>Contact us at:</a:t>
            </a:r>
          </a:p>
          <a:p>
            <a:pPr lvl="2"/>
            <a:r>
              <a:rPr lang="en-US" b="1" dirty="0">
                <a:solidFill>
                  <a:schemeClr val="tx2"/>
                </a:solidFill>
                <a:latin typeface="Segoe UI Light" panose="020B0502040204020203" pitchFamily="34" charset="0"/>
                <a:cs typeface="Segoe UI Light" panose="020B0502040204020203" pitchFamily="34" charset="0"/>
                <a:hlinkClick r:id="rId3"/>
              </a:rPr>
              <a:t>neighborhoodwatch@cityofsanmateo.org</a:t>
            </a:r>
            <a:endParaRPr lang="en-US" b="1" dirty="0">
              <a:solidFill>
                <a:schemeClr val="tx2"/>
              </a:solidFill>
              <a:latin typeface="Segoe UI Light" panose="020B0502040204020203" pitchFamily="34" charset="0"/>
              <a:cs typeface="Segoe UI Light" panose="020B0502040204020203" pitchFamily="34" charset="0"/>
            </a:endParaRPr>
          </a:p>
          <a:p>
            <a:pPr lvl="2"/>
            <a:r>
              <a:rPr lang="en-US" b="1" dirty="0">
                <a:solidFill>
                  <a:schemeClr val="tx2"/>
                </a:solidFill>
                <a:latin typeface="Segoe UI Light" panose="020B0502040204020203" pitchFamily="34" charset="0"/>
                <a:cs typeface="Segoe UI Light" panose="020B0502040204020203" pitchFamily="34" charset="0"/>
              </a:rPr>
              <a:t>(650)522-7791 </a:t>
            </a:r>
          </a:p>
          <a:p>
            <a:r>
              <a:rPr lang="en-US" dirty="0">
                <a:solidFill>
                  <a:schemeClr val="tx2"/>
                </a:solidFill>
              </a:rPr>
              <a:t>Keep a Block Roster with Contact Info</a:t>
            </a:r>
          </a:p>
          <a:p>
            <a:r>
              <a:rPr lang="en-US" dirty="0">
                <a:solidFill>
                  <a:schemeClr val="tx2"/>
                </a:solidFill>
              </a:rPr>
              <a:t>Be a Good Witness</a:t>
            </a:r>
          </a:p>
          <a:p>
            <a:r>
              <a:rPr lang="en-US" dirty="0">
                <a:solidFill>
                  <a:schemeClr val="tx2"/>
                </a:solidFill>
              </a:rPr>
              <a:t>Be a </a:t>
            </a:r>
            <a:r>
              <a:rPr lang="en-US" dirty="0" err="1">
                <a:solidFill>
                  <a:schemeClr val="tx2"/>
                </a:solidFill>
              </a:rPr>
              <a:t>Nextdoor</a:t>
            </a:r>
            <a:r>
              <a:rPr lang="en-US" dirty="0">
                <a:solidFill>
                  <a:schemeClr val="tx2"/>
                </a:solidFill>
              </a:rPr>
              <a:t> Ambassador for your Community</a:t>
            </a:r>
          </a:p>
          <a:p>
            <a:pPr lvl="1"/>
            <a:r>
              <a:rPr lang="en-US" sz="1800" b="1" dirty="0">
                <a:solidFill>
                  <a:schemeClr val="tx2"/>
                </a:solidFill>
                <a:latin typeface="Segoe UI Light" panose="020B0502040204020203" pitchFamily="34" charset="0"/>
                <a:cs typeface="Segoe UI Light" panose="020B0502040204020203" pitchFamily="34" charset="0"/>
              </a:rPr>
              <a:t>The PD can not view any posts and/or comments on posts we did not generate, so please encourage police reporting when appropriate.</a:t>
            </a:r>
          </a:p>
        </p:txBody>
      </p:sp>
      <p:pic>
        <p:nvPicPr>
          <p:cNvPr id="6" name="Picture 5">
            <a:extLst>
              <a:ext uri="{FF2B5EF4-FFF2-40B4-BE49-F238E27FC236}">
                <a16:creationId xmlns:a16="http://schemas.microsoft.com/office/drawing/2014/main" id="{0C39D248-866D-4688-9678-CD90806E42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5139" y="2395762"/>
            <a:ext cx="3194657" cy="3083215"/>
          </a:xfrm>
          <a:prstGeom prst="rect">
            <a:avLst/>
          </a:prstGeom>
        </p:spPr>
      </p:pic>
    </p:spTree>
    <p:extLst>
      <p:ext uri="{BB962C8B-B14F-4D97-AF65-F5344CB8AC3E}">
        <p14:creationId xmlns:p14="http://schemas.microsoft.com/office/powerpoint/2010/main" val="4005728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20" y="-910495"/>
            <a:ext cx="6858002" cy="1828800"/>
          </a:xfrm>
        </p:spPr>
        <p:txBody>
          <a:bodyPr/>
          <a:lstStyle/>
          <a:p>
            <a:r>
              <a:rPr lang="en-US" dirty="0"/>
              <a:t>Stay Connected</a:t>
            </a:r>
          </a:p>
        </p:txBody>
      </p:sp>
      <p:sp>
        <p:nvSpPr>
          <p:cNvPr id="3" name="Text Placeholder 2"/>
          <p:cNvSpPr>
            <a:spLocks noGrp="1"/>
          </p:cNvSpPr>
          <p:nvPr>
            <p:ph type="body" idx="1"/>
          </p:nvPr>
        </p:nvSpPr>
        <p:spPr>
          <a:xfrm>
            <a:off x="256320" y="896812"/>
            <a:ext cx="7770816" cy="914400"/>
          </a:xfrm>
        </p:spPr>
        <p:txBody>
          <a:bodyPr/>
          <a:lstStyle/>
          <a:p>
            <a:r>
              <a:rPr lang="en-US" dirty="0"/>
              <a:t>Follow us on our Social Media &amp; Alert Platforms</a:t>
            </a:r>
          </a:p>
        </p:txBody>
      </p:sp>
      <p:sp>
        <p:nvSpPr>
          <p:cNvPr id="5" name="TextBox 4">
            <a:extLst>
              <a:ext uri="{FF2B5EF4-FFF2-40B4-BE49-F238E27FC236}">
                <a16:creationId xmlns:a16="http://schemas.microsoft.com/office/drawing/2014/main" id="{79677339-6F9B-4BD2-9F48-9599DE6619E6}"/>
              </a:ext>
            </a:extLst>
          </p:cNvPr>
          <p:cNvSpPr txBox="1"/>
          <p:nvPr/>
        </p:nvSpPr>
        <p:spPr>
          <a:xfrm>
            <a:off x="4643926" y="999063"/>
            <a:ext cx="7291754" cy="4893647"/>
          </a:xfrm>
          <a:prstGeom prst="rect">
            <a:avLst/>
          </a:prstGeom>
          <a:noFill/>
        </p:spPr>
        <p:txBody>
          <a:bodyPr wrap="square" rtlCol="0">
            <a:spAutoFit/>
          </a:bodyPr>
          <a:lstStyle/>
          <a:p>
            <a:pPr algn="r"/>
            <a:r>
              <a:rPr lang="en-US" sz="2400" u="sng" dirty="0">
                <a:solidFill>
                  <a:schemeClr val="accent3"/>
                </a:solidFill>
              </a:rPr>
              <a:t>Social Media</a:t>
            </a:r>
          </a:p>
          <a:p>
            <a:pPr marL="285750" indent="-285750" algn="r">
              <a:buFont typeface="Arial" panose="020B0604020202020204" pitchFamily="34" charset="0"/>
              <a:buChar char="•"/>
            </a:pPr>
            <a:r>
              <a:rPr lang="en-US" sz="2400" b="1" dirty="0">
                <a:solidFill>
                  <a:schemeClr val="tx2"/>
                </a:solidFill>
                <a:latin typeface="Segoe UI Light" panose="020B0502040204020203" pitchFamily="34" charset="0"/>
                <a:cs typeface="Segoe UI Light" panose="020B0502040204020203" pitchFamily="34" charset="0"/>
              </a:rPr>
              <a:t>X</a:t>
            </a:r>
            <a:r>
              <a:rPr lang="en-US" sz="2400" b="1" dirty="0">
                <a:latin typeface="Segoe UI Light" panose="020B0502040204020203" pitchFamily="34" charset="0"/>
                <a:cs typeface="Segoe UI Light" panose="020B0502040204020203" pitchFamily="34" charset="0"/>
              </a:rPr>
              <a:t> </a:t>
            </a:r>
            <a:r>
              <a:rPr lang="en-US" sz="2400" b="1" dirty="0">
                <a:solidFill>
                  <a:srgbClr val="0070C0"/>
                </a:solidFill>
                <a:latin typeface="Segoe UI Light" panose="020B0502040204020203" pitchFamily="34" charset="0"/>
                <a:cs typeface="Segoe UI Light" panose="020B0502040204020203" pitchFamily="34" charset="0"/>
              </a:rPr>
              <a:t>(@SanMateoPD)</a:t>
            </a:r>
          </a:p>
          <a:p>
            <a:pPr marL="285750" indent="-285750" algn="r">
              <a:buFont typeface="Arial" panose="020B0604020202020204" pitchFamily="34" charset="0"/>
              <a:buChar char="•"/>
            </a:pPr>
            <a:r>
              <a:rPr lang="en-US" sz="2400" b="1" dirty="0">
                <a:solidFill>
                  <a:schemeClr val="tx2"/>
                </a:solidFill>
                <a:latin typeface="Segoe UI Light" panose="020B0502040204020203" pitchFamily="34" charset="0"/>
                <a:cs typeface="Segoe UI Light" panose="020B0502040204020203" pitchFamily="34" charset="0"/>
              </a:rPr>
              <a:t>Facebook</a:t>
            </a:r>
            <a:r>
              <a:rPr lang="en-US" sz="2400" b="1" dirty="0">
                <a:latin typeface="Segoe UI Light" panose="020B0502040204020203" pitchFamily="34" charset="0"/>
                <a:cs typeface="Segoe UI Light" panose="020B0502040204020203" pitchFamily="34" charset="0"/>
              </a:rPr>
              <a:t> </a:t>
            </a:r>
            <a:r>
              <a:rPr lang="en-US" sz="2400" b="1" dirty="0">
                <a:solidFill>
                  <a:srgbClr val="0070C0"/>
                </a:solidFill>
                <a:latin typeface="Segoe UI Light" panose="020B0502040204020203" pitchFamily="34" charset="0"/>
                <a:cs typeface="Segoe UI Light" panose="020B0502040204020203" pitchFamily="34" charset="0"/>
              </a:rPr>
              <a:t>(@CityofSanMateoPD)</a:t>
            </a:r>
          </a:p>
          <a:p>
            <a:pPr marL="285750" indent="-285750" algn="r">
              <a:buFont typeface="Arial" panose="020B0604020202020204" pitchFamily="34" charset="0"/>
              <a:buChar char="•"/>
            </a:pPr>
            <a:r>
              <a:rPr lang="en-US" sz="2400" b="1" dirty="0">
                <a:solidFill>
                  <a:schemeClr val="tx2"/>
                </a:solidFill>
                <a:latin typeface="Segoe UI Light" panose="020B0502040204020203" pitchFamily="34" charset="0"/>
                <a:cs typeface="Segoe UI Light" panose="020B0502040204020203" pitchFamily="34" charset="0"/>
              </a:rPr>
              <a:t>Instagram</a:t>
            </a:r>
            <a:r>
              <a:rPr lang="en-US" sz="2400" b="1" dirty="0">
                <a:latin typeface="Segoe UI Light" panose="020B0502040204020203" pitchFamily="34" charset="0"/>
                <a:cs typeface="Segoe UI Light" panose="020B0502040204020203" pitchFamily="34" charset="0"/>
              </a:rPr>
              <a:t> </a:t>
            </a:r>
            <a:r>
              <a:rPr lang="en-US" sz="2400" b="1" dirty="0">
                <a:solidFill>
                  <a:srgbClr val="0070C0"/>
                </a:solidFill>
                <a:latin typeface="Segoe UI Light" panose="020B0502040204020203" pitchFamily="34" charset="0"/>
                <a:cs typeface="Segoe UI Light" panose="020B0502040204020203" pitchFamily="34" charset="0"/>
              </a:rPr>
              <a:t>(</a:t>
            </a:r>
            <a:r>
              <a:rPr lang="en-US" sz="2400" b="1" dirty="0" err="1">
                <a:solidFill>
                  <a:srgbClr val="0070C0"/>
                </a:solidFill>
                <a:latin typeface="Segoe UI Light" panose="020B0502040204020203" pitchFamily="34" charset="0"/>
                <a:cs typeface="Segoe UI Light" panose="020B0502040204020203" pitchFamily="34" charset="0"/>
              </a:rPr>
              <a:t>sanmateopd</a:t>
            </a:r>
            <a:r>
              <a:rPr lang="en-US" sz="2400" b="1" dirty="0">
                <a:solidFill>
                  <a:srgbClr val="0070C0"/>
                </a:solidFill>
                <a:latin typeface="Segoe UI Light" panose="020B0502040204020203" pitchFamily="34" charset="0"/>
                <a:cs typeface="Segoe UI Light" panose="020B0502040204020203" pitchFamily="34" charset="0"/>
              </a:rPr>
              <a:t>)</a:t>
            </a:r>
          </a:p>
          <a:p>
            <a:pPr marL="285750" indent="-285750" algn="r">
              <a:buFont typeface="Arial" panose="020B0604020202020204" pitchFamily="34" charset="0"/>
              <a:buChar char="•"/>
            </a:pPr>
            <a:r>
              <a:rPr lang="en-US" sz="2400" b="1" dirty="0">
                <a:solidFill>
                  <a:schemeClr val="tx2"/>
                </a:solidFill>
                <a:latin typeface="Segoe UI Light" panose="020B0502040204020203" pitchFamily="34" charset="0"/>
                <a:cs typeface="Segoe UI Light" panose="020B0502040204020203" pitchFamily="34" charset="0"/>
              </a:rPr>
              <a:t>YouTube</a:t>
            </a:r>
            <a:r>
              <a:rPr lang="en-US" sz="2400" b="1" dirty="0">
                <a:latin typeface="Segoe UI Light" panose="020B0502040204020203" pitchFamily="34" charset="0"/>
                <a:cs typeface="Segoe UI Light" panose="020B0502040204020203" pitchFamily="34" charset="0"/>
              </a:rPr>
              <a:t> </a:t>
            </a:r>
            <a:r>
              <a:rPr lang="en-US" sz="2400" b="1" dirty="0">
                <a:solidFill>
                  <a:srgbClr val="0070C0"/>
                </a:solidFill>
                <a:latin typeface="Segoe UI Light" panose="020B0502040204020203" pitchFamily="34" charset="0"/>
                <a:cs typeface="Segoe UI Light" panose="020B0502040204020203" pitchFamily="34" charset="0"/>
              </a:rPr>
              <a:t>(San Mateo Police Department)</a:t>
            </a:r>
          </a:p>
          <a:p>
            <a:pPr algn="r"/>
            <a:endParaRPr lang="en-US" sz="2400" u="sng" dirty="0">
              <a:solidFill>
                <a:schemeClr val="tx2"/>
              </a:solidFill>
            </a:endParaRPr>
          </a:p>
          <a:p>
            <a:pPr algn="r"/>
            <a:r>
              <a:rPr lang="en-US" sz="2400" u="sng" dirty="0">
                <a:solidFill>
                  <a:schemeClr val="accent3"/>
                </a:solidFill>
              </a:rPr>
              <a:t>Alert &amp; Communication Platforms</a:t>
            </a:r>
          </a:p>
          <a:p>
            <a:pPr marL="285750" indent="-285750" algn="r">
              <a:buFont typeface="Arial" panose="020B0604020202020204" pitchFamily="34" charset="0"/>
              <a:buChar char="•"/>
            </a:pPr>
            <a:r>
              <a:rPr lang="en-US" sz="2400" b="1" dirty="0">
                <a:solidFill>
                  <a:schemeClr val="tx2"/>
                </a:solidFill>
                <a:latin typeface="Segoe UI Light" panose="020B0502040204020203" pitchFamily="34" charset="0"/>
                <a:cs typeface="Segoe UI Light" panose="020B0502040204020203" pitchFamily="34" charset="0"/>
              </a:rPr>
              <a:t>Nextdoor.com (Neighborhood Social Media) </a:t>
            </a:r>
          </a:p>
          <a:p>
            <a:pPr marL="285750" indent="-285750" algn="r">
              <a:buFont typeface="Arial" panose="020B0604020202020204" pitchFamily="34" charset="0"/>
              <a:buChar char="•"/>
            </a:pPr>
            <a:r>
              <a:rPr lang="en-US" sz="2400" b="1" dirty="0" err="1">
                <a:solidFill>
                  <a:schemeClr val="tx2"/>
                </a:solidFill>
                <a:latin typeface="Segoe UI Light" panose="020B0502040204020203" pitchFamily="34" charset="0"/>
                <a:cs typeface="Segoe UI Light" panose="020B0502040204020203" pitchFamily="34" charset="0"/>
              </a:rPr>
              <a:t>Nixle</a:t>
            </a:r>
            <a:r>
              <a:rPr lang="en-US" sz="2400" b="1" dirty="0">
                <a:solidFill>
                  <a:schemeClr val="tx2"/>
                </a:solidFill>
                <a:latin typeface="Segoe UI Light" panose="020B0502040204020203" pitchFamily="34" charset="0"/>
                <a:cs typeface="Segoe UI Light" panose="020B0502040204020203" pitchFamily="34" charset="0"/>
              </a:rPr>
              <a:t> </a:t>
            </a:r>
            <a:r>
              <a:rPr lang="en-US" sz="2400" b="1" i="1" dirty="0">
                <a:solidFill>
                  <a:schemeClr val="tx2"/>
                </a:solidFill>
                <a:latin typeface="Segoe UI Light" panose="020B0502040204020203" pitchFamily="34" charset="0"/>
                <a:cs typeface="Segoe UI Light" panose="020B0502040204020203" pitchFamily="34" charset="0"/>
              </a:rPr>
              <a:t>(Critical text and email alerts)</a:t>
            </a:r>
          </a:p>
          <a:p>
            <a:pPr lvl="1" algn="r"/>
            <a:r>
              <a:rPr lang="en-US" sz="2400" b="1" dirty="0">
                <a:solidFill>
                  <a:schemeClr val="tx2"/>
                </a:solidFill>
                <a:latin typeface="Segoe UI Light" panose="020B0502040204020203" pitchFamily="34" charset="0"/>
                <a:cs typeface="Segoe UI Light" panose="020B0502040204020203" pitchFamily="34" charset="0"/>
              </a:rPr>
              <a:t>-Text your zip code to 888777 or visit     nixle.com/san-</a:t>
            </a:r>
            <a:r>
              <a:rPr lang="en-US" sz="2400" b="1" dirty="0" err="1">
                <a:solidFill>
                  <a:schemeClr val="tx2"/>
                </a:solidFill>
                <a:latin typeface="Segoe UI Light" panose="020B0502040204020203" pitchFamily="34" charset="0"/>
                <a:cs typeface="Segoe UI Light" panose="020B0502040204020203" pitchFamily="34" charset="0"/>
              </a:rPr>
              <a:t>mateo</a:t>
            </a:r>
            <a:r>
              <a:rPr lang="en-US" sz="2400" b="1" dirty="0">
                <a:solidFill>
                  <a:schemeClr val="tx2"/>
                </a:solidFill>
                <a:latin typeface="Segoe UI Light" panose="020B0502040204020203" pitchFamily="34" charset="0"/>
                <a:cs typeface="Segoe UI Light" panose="020B0502040204020203" pitchFamily="34" charset="0"/>
              </a:rPr>
              <a:t>-ca-police-department</a:t>
            </a:r>
          </a:p>
          <a:p>
            <a:pPr marL="285750" indent="-285750" algn="r">
              <a:buFont typeface="Arial" panose="020B0604020202020204" pitchFamily="34" charset="0"/>
              <a:buChar char="•"/>
            </a:pPr>
            <a:r>
              <a:rPr lang="en-US" sz="2400" b="1" dirty="0">
                <a:solidFill>
                  <a:schemeClr val="tx2"/>
                </a:solidFill>
                <a:latin typeface="Segoe UI Light" panose="020B0502040204020203" pitchFamily="34" charset="0"/>
                <a:cs typeface="Segoe UI Light" panose="020B0502040204020203" pitchFamily="34" charset="0"/>
              </a:rPr>
              <a:t>SMC Alert </a:t>
            </a:r>
            <a:r>
              <a:rPr lang="en-US" sz="2400" b="1" i="1" dirty="0">
                <a:solidFill>
                  <a:schemeClr val="tx2"/>
                </a:solidFill>
                <a:latin typeface="Segoe UI Light" panose="020B0502040204020203" pitchFamily="34" charset="0"/>
                <a:cs typeface="Segoe UI Light" panose="020B0502040204020203" pitchFamily="34" charset="0"/>
              </a:rPr>
              <a:t>(County alerts)</a:t>
            </a:r>
          </a:p>
          <a:p>
            <a:pPr lvl="1" algn="r"/>
            <a:r>
              <a:rPr lang="en-US" sz="2400" b="1" dirty="0">
                <a:solidFill>
                  <a:schemeClr val="tx2"/>
                </a:solidFill>
                <a:latin typeface="Segoe UI Light" panose="020B0502040204020203" pitchFamily="34" charset="0"/>
                <a:cs typeface="Segoe UI Light" panose="020B0502040204020203" pitchFamily="34" charset="0"/>
              </a:rPr>
              <a:t>-https://www.smcgov.org/dem/smc-alert</a:t>
            </a:r>
            <a:endParaRPr lang="en-US" dirty="0"/>
          </a:p>
        </p:txBody>
      </p:sp>
      <p:sp>
        <p:nvSpPr>
          <p:cNvPr id="4" name="TextBox 3">
            <a:extLst>
              <a:ext uri="{FF2B5EF4-FFF2-40B4-BE49-F238E27FC236}">
                <a16:creationId xmlns:a16="http://schemas.microsoft.com/office/drawing/2014/main" id="{74776FF6-93D6-4F45-A794-DE53AD52AE07}"/>
              </a:ext>
            </a:extLst>
          </p:cNvPr>
          <p:cNvSpPr txBox="1"/>
          <p:nvPr/>
        </p:nvSpPr>
        <p:spPr>
          <a:xfrm>
            <a:off x="167367" y="6250467"/>
            <a:ext cx="9584872" cy="369332"/>
          </a:xfrm>
          <a:prstGeom prst="rect">
            <a:avLst/>
          </a:prstGeom>
          <a:noFill/>
        </p:spPr>
        <p:txBody>
          <a:bodyPr wrap="square" rtlCol="0">
            <a:spAutoFit/>
          </a:bodyPr>
          <a:lstStyle/>
          <a:p>
            <a:r>
              <a:rPr lang="en-US" b="1" dirty="0">
                <a:solidFill>
                  <a:schemeClr val="bg1"/>
                </a:solidFill>
              </a:rPr>
              <a:t>Make sure to follow our @SanMateoPDK9 pages and @SanMateoPAL pages too!</a:t>
            </a:r>
          </a:p>
        </p:txBody>
      </p:sp>
    </p:spTree>
    <p:extLst>
      <p:ext uri="{BB962C8B-B14F-4D97-AF65-F5344CB8AC3E}">
        <p14:creationId xmlns:p14="http://schemas.microsoft.com/office/powerpoint/2010/main" val="293673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4222AB-365C-AC4E-647B-2875884599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05568" y="0"/>
            <a:ext cx="8180862" cy="6858000"/>
          </a:xfrm>
          <a:prstGeom prst="rect">
            <a:avLst/>
          </a:prstGeom>
        </p:spPr>
      </p:pic>
    </p:spTree>
    <p:extLst>
      <p:ext uri="{BB962C8B-B14F-4D97-AF65-F5344CB8AC3E}">
        <p14:creationId xmlns:p14="http://schemas.microsoft.com/office/powerpoint/2010/main" val="293577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00C46F58-D8C0-4EBA-8760-E5D776FBBE15}"/>
              </a:ext>
            </a:extLst>
          </p:cNvPr>
          <p:cNvSpPr txBox="1">
            <a:spLocks/>
          </p:cNvSpPr>
          <p:nvPr/>
        </p:nvSpPr>
        <p:spPr>
          <a:xfrm>
            <a:off x="5777438" y="1850139"/>
            <a:ext cx="4754880" cy="3341572"/>
          </a:xfrm>
          <a:prstGeom prst="rect">
            <a:avLst/>
          </a:prstGeom>
        </p:spPr>
        <p:txBody>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endParaRPr lang="en-US" dirty="0"/>
          </a:p>
        </p:txBody>
      </p:sp>
      <p:pic>
        <p:nvPicPr>
          <p:cNvPr id="5" name="Picture 4">
            <a:extLst>
              <a:ext uri="{FF2B5EF4-FFF2-40B4-BE49-F238E27FC236}">
                <a16:creationId xmlns:a16="http://schemas.microsoft.com/office/drawing/2014/main" id="{0D98D92A-4FCB-483F-BFE3-2BE661A0A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1477" y="625231"/>
            <a:ext cx="9390198" cy="5281231"/>
          </a:xfrm>
          <a:prstGeom prst="rect">
            <a:avLst/>
          </a:prstGeom>
        </p:spPr>
      </p:pic>
      <p:pic>
        <p:nvPicPr>
          <p:cNvPr id="4" name="Picture 3" descr="A close up of a sign&#10;&#10;Description generated with very high confidence">
            <a:extLst>
              <a:ext uri="{FF2B5EF4-FFF2-40B4-BE49-F238E27FC236}">
                <a16:creationId xmlns:a16="http://schemas.microsoft.com/office/drawing/2014/main" id="{35A9FD54-9D1A-44F8-AB04-D966AB9156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3689" y="1886715"/>
            <a:ext cx="1145097" cy="1380744"/>
          </a:xfrm>
          <a:prstGeom prst="rect">
            <a:avLst/>
          </a:prstGeom>
        </p:spPr>
      </p:pic>
      <p:pic>
        <p:nvPicPr>
          <p:cNvPr id="6" name="Picture 5">
            <a:extLst>
              <a:ext uri="{FF2B5EF4-FFF2-40B4-BE49-F238E27FC236}">
                <a16:creationId xmlns:a16="http://schemas.microsoft.com/office/drawing/2014/main" id="{EA5F4F8B-D4A0-40AC-A773-C7C6437FBE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4171" y="1937165"/>
            <a:ext cx="1337825" cy="1337825"/>
          </a:xfrm>
          <a:prstGeom prst="rect">
            <a:avLst/>
          </a:prstGeom>
        </p:spPr>
      </p:pic>
    </p:spTree>
    <p:extLst>
      <p:ext uri="{BB962C8B-B14F-4D97-AF65-F5344CB8AC3E}">
        <p14:creationId xmlns:p14="http://schemas.microsoft.com/office/powerpoint/2010/main" val="61274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8289" y="1452401"/>
            <a:ext cx="4978400" cy="2103120"/>
          </a:xfrm>
        </p:spPr>
        <p:txBody>
          <a:bodyPr>
            <a:normAutofit/>
          </a:bodyPr>
          <a:lstStyle/>
          <a:p>
            <a:r>
              <a:rPr lang="en-US" sz="2400" dirty="0"/>
              <a:t>Community Relations Officer,</a:t>
            </a:r>
            <a:br>
              <a:rPr lang="en-US" sz="2400" dirty="0"/>
            </a:br>
            <a:r>
              <a:rPr lang="en-US" sz="2400" dirty="0"/>
              <a:t>Neighborhood Watch Program Coordinator</a:t>
            </a:r>
          </a:p>
        </p:txBody>
      </p:sp>
      <p:sp>
        <p:nvSpPr>
          <p:cNvPr id="4" name="Text Placeholder 3"/>
          <p:cNvSpPr>
            <a:spLocks noGrp="1"/>
          </p:cNvSpPr>
          <p:nvPr>
            <p:ph type="body" sz="half" idx="2"/>
          </p:nvPr>
        </p:nvSpPr>
        <p:spPr>
          <a:xfrm>
            <a:off x="7235716" y="3559578"/>
            <a:ext cx="3840480" cy="2168517"/>
          </a:xfrm>
        </p:spPr>
        <p:txBody>
          <a:bodyPr>
            <a:normAutofit/>
          </a:bodyPr>
          <a:lstStyle/>
          <a:p>
            <a:r>
              <a:rPr lang="en-US" sz="2800" b="1" dirty="0">
                <a:latin typeface="Segoe UI Light" panose="020B0502040204020203" pitchFamily="34" charset="0"/>
                <a:cs typeface="Segoe UI Light" panose="020B0502040204020203" pitchFamily="34" charset="0"/>
              </a:rPr>
              <a:t>Jeanine Luna</a:t>
            </a:r>
          </a:p>
          <a:p>
            <a:r>
              <a:rPr lang="en-US" sz="2000" b="1" dirty="0">
                <a:latin typeface="Segoe UI Light" panose="020B0502040204020203" pitchFamily="34" charset="0"/>
                <a:cs typeface="Segoe UI Light" panose="020B0502040204020203" pitchFamily="34" charset="0"/>
                <a:hlinkClick r:id="rId3"/>
              </a:rPr>
              <a:t>jluna@cityofsanmateo.org</a:t>
            </a:r>
            <a:endParaRPr lang="en-US" sz="2000" b="1" dirty="0">
              <a:latin typeface="Segoe UI Light" panose="020B0502040204020203" pitchFamily="34" charset="0"/>
              <a:cs typeface="Segoe UI Light" panose="020B0502040204020203" pitchFamily="34" charset="0"/>
            </a:endParaRPr>
          </a:p>
          <a:p>
            <a:r>
              <a:rPr lang="en-US" sz="2000" b="1" dirty="0">
                <a:solidFill>
                  <a:schemeClr val="tx2"/>
                </a:solidFill>
                <a:latin typeface="Segoe UI Light" panose="020B0502040204020203" pitchFamily="34" charset="0"/>
                <a:cs typeface="Segoe UI Light" panose="020B0502040204020203" pitchFamily="34" charset="0"/>
              </a:rPr>
              <a:t>(650)522-7722</a:t>
            </a:r>
          </a:p>
          <a:p>
            <a:endParaRPr lang="en-US" sz="2800" b="1" dirty="0">
              <a:latin typeface="Segoe UI Light" panose="020B0502040204020203" pitchFamily="34" charset="0"/>
              <a:cs typeface="Segoe UI Light" panose="020B0502040204020203" pitchFamily="34" charset="0"/>
            </a:endParaRPr>
          </a:p>
          <a:p>
            <a:endParaRPr lang="en-US" sz="2800" b="1" dirty="0">
              <a:latin typeface="Segoe UI Light" panose="020B0502040204020203" pitchFamily="34" charset="0"/>
              <a:cs typeface="Segoe UI Light" panose="020B0502040204020203" pitchFamily="34" charset="0"/>
            </a:endParaRPr>
          </a:p>
        </p:txBody>
      </p:sp>
      <p:pic>
        <p:nvPicPr>
          <p:cNvPr id="5" name="Picture 4">
            <a:extLst>
              <a:ext uri="{FF2B5EF4-FFF2-40B4-BE49-F238E27FC236}">
                <a16:creationId xmlns:a16="http://schemas.microsoft.com/office/drawing/2014/main" id="{C06A1C83-52DF-43D7-8D38-DF40426FF51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940411" y="902151"/>
            <a:ext cx="3763794" cy="47998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71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5875" y="1452401"/>
            <a:ext cx="4978400" cy="2103120"/>
          </a:xfrm>
        </p:spPr>
        <p:txBody>
          <a:bodyPr/>
          <a:lstStyle/>
          <a:p>
            <a:r>
              <a:rPr lang="en-US" dirty="0"/>
              <a:t>San Mateo </a:t>
            </a:r>
            <a:br>
              <a:rPr lang="en-US" dirty="0"/>
            </a:br>
            <a:r>
              <a:rPr lang="en-US" dirty="0"/>
              <a:t>Chief of Police</a:t>
            </a:r>
          </a:p>
        </p:txBody>
      </p:sp>
      <p:sp>
        <p:nvSpPr>
          <p:cNvPr id="4" name="Text Placeholder 3"/>
          <p:cNvSpPr>
            <a:spLocks noGrp="1"/>
          </p:cNvSpPr>
          <p:nvPr>
            <p:ph type="body" sz="half" idx="2"/>
          </p:nvPr>
        </p:nvSpPr>
        <p:spPr/>
        <p:txBody>
          <a:bodyPr>
            <a:normAutofit/>
          </a:bodyPr>
          <a:lstStyle/>
          <a:p>
            <a:r>
              <a:rPr lang="en-US" sz="2800" b="1" dirty="0">
                <a:latin typeface="Segoe UI Light" panose="020B0502040204020203" pitchFamily="34" charset="0"/>
                <a:cs typeface="Segoe UI Light" panose="020B0502040204020203" pitchFamily="34" charset="0"/>
              </a:rPr>
              <a:t>Ed Barberini</a:t>
            </a:r>
          </a:p>
        </p:txBody>
      </p:sp>
      <p:pic>
        <p:nvPicPr>
          <p:cNvPr id="6" name="Picture 5" descr="A person smiling for the camera&#10;&#10;Description automatically generated">
            <a:extLst>
              <a:ext uri="{FF2B5EF4-FFF2-40B4-BE49-F238E27FC236}">
                <a16:creationId xmlns:a16="http://schemas.microsoft.com/office/drawing/2014/main" id="{7BCD7EE1-7D03-49DC-BFA7-21CABBFA64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61"/>
          <a:stretch/>
        </p:blipFill>
        <p:spPr>
          <a:xfrm>
            <a:off x="772175" y="991961"/>
            <a:ext cx="6058612" cy="46087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8541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B6ED3-1AEC-48F3-A91A-CDEA89169F0B}"/>
              </a:ext>
            </a:extLst>
          </p:cNvPr>
          <p:cNvSpPr>
            <a:spLocks noGrp="1"/>
          </p:cNvSpPr>
          <p:nvPr>
            <p:ph type="title"/>
          </p:nvPr>
        </p:nvSpPr>
        <p:spPr/>
        <p:txBody>
          <a:bodyPr/>
          <a:lstStyle/>
          <a:p>
            <a:r>
              <a:rPr lang="en-US" dirty="0"/>
              <a:t>Police Captains</a:t>
            </a:r>
          </a:p>
        </p:txBody>
      </p:sp>
      <p:sp>
        <p:nvSpPr>
          <p:cNvPr id="4" name="Text Placeholder 3">
            <a:extLst>
              <a:ext uri="{FF2B5EF4-FFF2-40B4-BE49-F238E27FC236}">
                <a16:creationId xmlns:a16="http://schemas.microsoft.com/office/drawing/2014/main" id="{4C944073-2B13-4A19-969F-899AFA848EC1}"/>
              </a:ext>
            </a:extLst>
          </p:cNvPr>
          <p:cNvSpPr>
            <a:spLocks noGrp="1"/>
          </p:cNvSpPr>
          <p:nvPr>
            <p:ph type="body" sz="half" idx="2"/>
          </p:nvPr>
        </p:nvSpPr>
        <p:spPr/>
        <p:txBody>
          <a:bodyPr/>
          <a:lstStyle/>
          <a:p>
            <a:r>
              <a:rPr lang="en-US" dirty="0"/>
              <a:t>Dave Peruzzaro</a:t>
            </a:r>
          </a:p>
          <a:p>
            <a:r>
              <a:rPr lang="en-US" dirty="0"/>
              <a:t>Field Operations</a:t>
            </a:r>
          </a:p>
        </p:txBody>
      </p:sp>
      <p:sp>
        <p:nvSpPr>
          <p:cNvPr id="6" name="Text Placeholder 5">
            <a:extLst>
              <a:ext uri="{FF2B5EF4-FFF2-40B4-BE49-F238E27FC236}">
                <a16:creationId xmlns:a16="http://schemas.microsoft.com/office/drawing/2014/main" id="{7550F861-A271-4B82-92DD-005F21ED9E8B}"/>
              </a:ext>
            </a:extLst>
          </p:cNvPr>
          <p:cNvSpPr>
            <a:spLocks noGrp="1"/>
          </p:cNvSpPr>
          <p:nvPr>
            <p:ph type="body" sz="half" idx="19"/>
          </p:nvPr>
        </p:nvSpPr>
        <p:spPr/>
        <p:txBody>
          <a:bodyPr/>
          <a:lstStyle/>
          <a:p>
            <a:r>
              <a:rPr lang="en-US" dirty="0"/>
              <a:t>Jen Maravillas</a:t>
            </a:r>
          </a:p>
          <a:p>
            <a:r>
              <a:rPr lang="en-US" dirty="0"/>
              <a:t>Support Services</a:t>
            </a:r>
          </a:p>
        </p:txBody>
      </p:sp>
      <p:pic>
        <p:nvPicPr>
          <p:cNvPr id="8" name="Picture 7">
            <a:extLst>
              <a:ext uri="{FF2B5EF4-FFF2-40B4-BE49-F238E27FC236}">
                <a16:creationId xmlns:a16="http://schemas.microsoft.com/office/drawing/2014/main" id="{FC60E65C-74B1-4403-B0EA-7547F6BA3D5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rot="5400000">
            <a:off x="1801702" y="2191219"/>
            <a:ext cx="2870420" cy="215281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9AF9C61D-C0E5-4D81-A08D-962418DFE93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5400000">
            <a:off x="7492188" y="2191220"/>
            <a:ext cx="2870418" cy="2152814"/>
          </a:xfrm>
          <a:prstGeom prst="rect">
            <a:avLst/>
          </a:prstGeom>
        </p:spPr>
      </p:pic>
    </p:spTree>
    <p:extLst>
      <p:ext uri="{BB962C8B-B14F-4D97-AF65-F5344CB8AC3E}">
        <p14:creationId xmlns:p14="http://schemas.microsoft.com/office/powerpoint/2010/main" val="104477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Area Lieutenant</a:t>
            </a:r>
          </a:p>
        </p:txBody>
      </p:sp>
      <p:sp>
        <p:nvSpPr>
          <p:cNvPr id="9" name="Text Placeholder 8"/>
          <p:cNvSpPr>
            <a:spLocks noGrp="1"/>
          </p:cNvSpPr>
          <p:nvPr>
            <p:ph type="body" sz="half" idx="2"/>
          </p:nvPr>
        </p:nvSpPr>
        <p:spPr>
          <a:xfrm>
            <a:off x="1235212" y="4947404"/>
            <a:ext cx="3117958" cy="1758195"/>
          </a:xfrm>
        </p:spPr>
        <p:txBody>
          <a:bodyPr>
            <a:normAutofit/>
          </a:bodyPr>
          <a:lstStyle/>
          <a:p>
            <a:r>
              <a:rPr lang="en-US" dirty="0">
                <a:solidFill>
                  <a:schemeClr val="tx2"/>
                </a:solidFill>
              </a:rPr>
              <a:t>Area 1 (N. SM to HWY 92)</a:t>
            </a:r>
          </a:p>
          <a:p>
            <a:r>
              <a:rPr lang="en-US" sz="2000" b="1" dirty="0">
                <a:solidFill>
                  <a:schemeClr val="tx2"/>
                </a:solidFill>
                <a:latin typeface="Segoe UI Light" panose="020B0502040204020203" pitchFamily="34" charset="0"/>
                <a:cs typeface="Segoe UI Light" panose="020B0502040204020203" pitchFamily="34" charset="0"/>
              </a:rPr>
              <a:t>Lt. Glen Teixeira #L31</a:t>
            </a:r>
          </a:p>
          <a:p>
            <a:r>
              <a:rPr lang="en-US" b="1" dirty="0">
                <a:solidFill>
                  <a:schemeClr val="tx2"/>
                </a:solidFill>
                <a:latin typeface="Segoe UI Light" panose="020B0502040204020203" pitchFamily="34" charset="0"/>
                <a:cs typeface="Segoe UI Light" panose="020B0502040204020203" pitchFamily="34" charset="0"/>
                <a:hlinkClick r:id="rId3"/>
              </a:rPr>
              <a:t>gteixeira@cityofsanmateo.org</a:t>
            </a:r>
            <a:endParaRPr lang="en-US" b="1" dirty="0">
              <a:solidFill>
                <a:schemeClr val="tx2"/>
              </a:solidFill>
              <a:latin typeface="Segoe UI Light" panose="020B0502040204020203" pitchFamily="34" charset="0"/>
              <a:cs typeface="Segoe UI Light" panose="020B0502040204020203" pitchFamily="34" charset="0"/>
            </a:endParaRPr>
          </a:p>
          <a:p>
            <a:r>
              <a:rPr lang="en-US" b="1" dirty="0">
                <a:solidFill>
                  <a:schemeClr val="tx2"/>
                </a:solidFill>
                <a:latin typeface="Segoe UI Light" panose="020B0502040204020203" pitchFamily="34" charset="0"/>
                <a:cs typeface="Segoe UI Light" panose="020B0502040204020203" pitchFamily="34" charset="0"/>
              </a:rPr>
              <a:t>(650)522-7608</a:t>
            </a:r>
          </a:p>
          <a:p>
            <a:endParaRPr lang="en-US" dirty="0"/>
          </a:p>
        </p:txBody>
      </p:sp>
      <p:sp>
        <p:nvSpPr>
          <p:cNvPr id="13" name="Text Placeholder 12"/>
          <p:cNvSpPr>
            <a:spLocks noGrp="1"/>
          </p:cNvSpPr>
          <p:nvPr>
            <p:ph type="body" sz="half" idx="21"/>
          </p:nvPr>
        </p:nvSpPr>
        <p:spPr>
          <a:xfrm>
            <a:off x="4707208" y="4947405"/>
            <a:ext cx="3186332" cy="1820718"/>
          </a:xfrm>
        </p:spPr>
        <p:txBody>
          <a:bodyPr>
            <a:normAutofit/>
          </a:bodyPr>
          <a:lstStyle/>
          <a:p>
            <a:r>
              <a:rPr lang="en-US" sz="1500" dirty="0">
                <a:solidFill>
                  <a:schemeClr val="tx2"/>
                </a:solidFill>
              </a:rPr>
              <a:t>Area 2 (HWY 92 to S. SM)</a:t>
            </a:r>
          </a:p>
          <a:p>
            <a:r>
              <a:rPr lang="en-US" sz="2000" b="1" dirty="0">
                <a:solidFill>
                  <a:schemeClr val="tx2"/>
                </a:solidFill>
                <a:latin typeface="Segoe UI Light" panose="020B0502040204020203" pitchFamily="34" charset="0"/>
                <a:cs typeface="Segoe UI Light" panose="020B0502040204020203" pitchFamily="34" charset="0"/>
              </a:rPr>
              <a:t>Lt. Steve Casazza #L48</a:t>
            </a:r>
          </a:p>
          <a:p>
            <a:r>
              <a:rPr lang="en-US" sz="1500" b="1" dirty="0">
                <a:solidFill>
                  <a:schemeClr val="tx2"/>
                </a:solidFill>
                <a:latin typeface="Segoe UI Light" panose="020B0502040204020203" pitchFamily="34" charset="0"/>
                <a:cs typeface="Segoe UI Light" panose="020B0502040204020203" pitchFamily="34" charset="0"/>
                <a:hlinkClick r:id="rId4"/>
              </a:rPr>
              <a:t>scasazza@cityofsanmateo.org</a:t>
            </a:r>
            <a:endParaRPr lang="en-US" sz="1500" b="1" dirty="0">
              <a:solidFill>
                <a:schemeClr val="tx2"/>
              </a:solidFill>
              <a:latin typeface="Segoe UI Light" panose="020B0502040204020203" pitchFamily="34" charset="0"/>
              <a:cs typeface="Segoe UI Light" panose="020B0502040204020203" pitchFamily="34" charset="0"/>
            </a:endParaRPr>
          </a:p>
          <a:p>
            <a:r>
              <a:rPr lang="en-US" sz="1500" b="1" dirty="0">
                <a:solidFill>
                  <a:schemeClr val="tx2"/>
                </a:solidFill>
                <a:latin typeface="Segoe UI Light" panose="020B0502040204020203" pitchFamily="34" charset="0"/>
                <a:cs typeface="Segoe UI Light" panose="020B0502040204020203" pitchFamily="34" charset="0"/>
              </a:rPr>
              <a:t>(650)522-7663</a:t>
            </a:r>
          </a:p>
        </p:txBody>
      </p:sp>
      <p:sp>
        <p:nvSpPr>
          <p:cNvPr id="14" name="Text Placeholder 13"/>
          <p:cNvSpPr>
            <a:spLocks noGrp="1"/>
          </p:cNvSpPr>
          <p:nvPr>
            <p:ph type="body" sz="half" idx="22"/>
          </p:nvPr>
        </p:nvSpPr>
        <p:spPr>
          <a:xfrm>
            <a:off x="8209081" y="4804286"/>
            <a:ext cx="3490340" cy="1910595"/>
          </a:xfrm>
        </p:spPr>
        <p:txBody>
          <a:bodyPr>
            <a:normAutofit lnSpcReduction="10000"/>
          </a:bodyPr>
          <a:lstStyle/>
          <a:p>
            <a:r>
              <a:rPr lang="en-US" sz="1500" dirty="0">
                <a:solidFill>
                  <a:schemeClr val="tx2"/>
                </a:solidFill>
              </a:rPr>
              <a:t>Area 3 (SM East of HWY 101   &amp; Downtown)</a:t>
            </a:r>
          </a:p>
          <a:p>
            <a:r>
              <a:rPr lang="en-US" sz="2000" b="1" dirty="0">
                <a:solidFill>
                  <a:schemeClr val="tx2"/>
                </a:solidFill>
                <a:latin typeface="Segoe UI Light" panose="020B0502040204020203" pitchFamily="34" charset="0"/>
                <a:cs typeface="Segoe UI Light" panose="020B0502040204020203" pitchFamily="34" charset="0"/>
              </a:rPr>
              <a:t>Lt. Anthony Riccardi #L59</a:t>
            </a:r>
          </a:p>
          <a:p>
            <a:r>
              <a:rPr lang="en-US" sz="1500" b="1" dirty="0">
                <a:solidFill>
                  <a:schemeClr val="tx2"/>
                </a:solidFill>
                <a:latin typeface="Segoe UI Light" panose="020B0502040204020203" pitchFamily="34" charset="0"/>
                <a:cs typeface="Segoe UI Light" panose="020B0502040204020203" pitchFamily="34" charset="0"/>
                <a:hlinkClick r:id="rId5"/>
              </a:rPr>
              <a:t>ariccardi@cityofsanmateo.org</a:t>
            </a:r>
            <a:endParaRPr lang="en-US" sz="1500" b="1" dirty="0">
              <a:solidFill>
                <a:schemeClr val="tx2"/>
              </a:solidFill>
              <a:latin typeface="Segoe UI Light" panose="020B0502040204020203" pitchFamily="34" charset="0"/>
              <a:cs typeface="Segoe UI Light" panose="020B0502040204020203" pitchFamily="34" charset="0"/>
            </a:endParaRPr>
          </a:p>
          <a:p>
            <a:r>
              <a:rPr lang="en-US" sz="1500" b="1" dirty="0">
                <a:solidFill>
                  <a:schemeClr val="tx2"/>
                </a:solidFill>
                <a:latin typeface="Segoe UI Light" panose="020B0502040204020203" pitchFamily="34" charset="0"/>
                <a:cs typeface="Segoe UI Light" panose="020B0502040204020203" pitchFamily="34" charset="0"/>
              </a:rPr>
              <a:t>(650)522-7689</a:t>
            </a:r>
          </a:p>
        </p:txBody>
      </p:sp>
      <p:pic>
        <p:nvPicPr>
          <p:cNvPr id="4" name="Picture 3">
            <a:extLst>
              <a:ext uri="{FF2B5EF4-FFF2-40B4-BE49-F238E27FC236}">
                <a16:creationId xmlns:a16="http://schemas.microsoft.com/office/drawing/2014/main" id="{3D88FF00-44AA-48E7-A3B8-0DF2B8A7E0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8108534" y="2114387"/>
            <a:ext cx="2962656" cy="2221992"/>
          </a:xfrm>
          <a:prstGeom prst="rect">
            <a:avLst/>
          </a:prstGeom>
        </p:spPr>
      </p:pic>
      <p:pic>
        <p:nvPicPr>
          <p:cNvPr id="5" name="Picture 4" descr="A person in a police uniform&#10;&#10;Description automatically generated">
            <a:extLst>
              <a:ext uri="{FF2B5EF4-FFF2-40B4-BE49-F238E27FC236}">
                <a16:creationId xmlns:a16="http://schemas.microsoft.com/office/drawing/2014/main" id="{BE3CE460-F434-7C73-08AC-9BDD9DF364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111925" y="2118660"/>
            <a:ext cx="2962656" cy="2221992"/>
          </a:xfrm>
          <a:prstGeom prst="rect">
            <a:avLst/>
          </a:prstGeom>
        </p:spPr>
      </p:pic>
      <p:pic>
        <p:nvPicPr>
          <p:cNvPr id="7" name="Picture 6">
            <a:extLst>
              <a:ext uri="{FF2B5EF4-FFF2-40B4-BE49-F238E27FC236}">
                <a16:creationId xmlns:a16="http://schemas.microsoft.com/office/drawing/2014/main" id="{22E12F03-1800-AE37-B63D-7F808F89B5E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rot="5400000">
            <a:off x="4613085" y="2124706"/>
            <a:ext cx="2962656" cy="2221992"/>
          </a:xfrm>
          <a:prstGeom prst="rect">
            <a:avLst/>
          </a:prstGeom>
        </p:spPr>
      </p:pic>
    </p:spTree>
    <p:extLst>
      <p:ext uri="{BB962C8B-B14F-4D97-AF65-F5344CB8AC3E}">
        <p14:creationId xmlns:p14="http://schemas.microsoft.com/office/powerpoint/2010/main" val="324230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generated with high confidence">
            <a:extLst>
              <a:ext uri="{FF2B5EF4-FFF2-40B4-BE49-F238E27FC236}">
                <a16:creationId xmlns:a16="http://schemas.microsoft.com/office/drawing/2014/main" id="{D20F956F-5059-4668-B798-23335686E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9048" y="97196"/>
            <a:ext cx="5753903" cy="6306430"/>
          </a:xfrm>
          <a:prstGeom prst="rect">
            <a:avLst/>
          </a:prstGeom>
        </p:spPr>
      </p:pic>
      <p:sp>
        <p:nvSpPr>
          <p:cNvPr id="2" name="Title 1">
            <a:extLst>
              <a:ext uri="{FF2B5EF4-FFF2-40B4-BE49-F238E27FC236}">
                <a16:creationId xmlns:a16="http://schemas.microsoft.com/office/drawing/2014/main" id="{B25EA27F-04A0-40F2-AD15-55CFEB543E34}"/>
              </a:ext>
            </a:extLst>
          </p:cNvPr>
          <p:cNvSpPr>
            <a:spLocks noGrp="1"/>
          </p:cNvSpPr>
          <p:nvPr>
            <p:ph type="title"/>
          </p:nvPr>
        </p:nvSpPr>
        <p:spPr>
          <a:xfrm>
            <a:off x="413205" y="185530"/>
            <a:ext cx="10058402" cy="1219200"/>
          </a:xfrm>
        </p:spPr>
        <p:txBody>
          <a:bodyPr/>
          <a:lstStyle/>
          <a:p>
            <a:r>
              <a:rPr lang="en-US" dirty="0"/>
              <a:t>Area Map</a:t>
            </a:r>
          </a:p>
        </p:txBody>
      </p:sp>
      <p:sp>
        <p:nvSpPr>
          <p:cNvPr id="12" name="TextBox 11">
            <a:extLst>
              <a:ext uri="{FF2B5EF4-FFF2-40B4-BE49-F238E27FC236}">
                <a16:creationId xmlns:a16="http://schemas.microsoft.com/office/drawing/2014/main" id="{DB76D399-1B3D-48F4-8DFD-FF858170A497}"/>
              </a:ext>
            </a:extLst>
          </p:cNvPr>
          <p:cNvSpPr txBox="1"/>
          <p:nvPr/>
        </p:nvSpPr>
        <p:spPr>
          <a:xfrm>
            <a:off x="1720393" y="1815217"/>
            <a:ext cx="2520564" cy="369332"/>
          </a:xfrm>
          <a:prstGeom prst="rect">
            <a:avLst/>
          </a:prstGeom>
          <a:noFill/>
        </p:spPr>
        <p:txBody>
          <a:bodyPr wrap="square" rtlCol="0">
            <a:spAutoFit/>
          </a:bodyPr>
          <a:lstStyle/>
          <a:p>
            <a:r>
              <a:rPr lang="en-US" b="1" dirty="0">
                <a:solidFill>
                  <a:schemeClr val="tx2"/>
                </a:solidFill>
                <a:latin typeface="Segoe UI Light" panose="020B0502040204020203" pitchFamily="34" charset="0"/>
                <a:cs typeface="Segoe UI Light" panose="020B0502040204020203" pitchFamily="34" charset="0"/>
              </a:rPr>
              <a:t>Lt. Teixeira</a:t>
            </a:r>
          </a:p>
        </p:txBody>
      </p:sp>
      <p:sp>
        <p:nvSpPr>
          <p:cNvPr id="13" name="TextBox 12">
            <a:extLst>
              <a:ext uri="{FF2B5EF4-FFF2-40B4-BE49-F238E27FC236}">
                <a16:creationId xmlns:a16="http://schemas.microsoft.com/office/drawing/2014/main" id="{6F33C1BE-87BE-4AE3-850D-EEC795639AD0}"/>
              </a:ext>
            </a:extLst>
          </p:cNvPr>
          <p:cNvSpPr txBox="1"/>
          <p:nvPr/>
        </p:nvSpPr>
        <p:spPr>
          <a:xfrm>
            <a:off x="1720393" y="3940360"/>
            <a:ext cx="2520564" cy="369332"/>
          </a:xfrm>
          <a:prstGeom prst="rect">
            <a:avLst/>
          </a:prstGeom>
          <a:noFill/>
        </p:spPr>
        <p:txBody>
          <a:bodyPr wrap="square" rtlCol="0">
            <a:spAutoFit/>
          </a:bodyPr>
          <a:lstStyle/>
          <a:p>
            <a:r>
              <a:rPr lang="en-US" b="1" dirty="0">
                <a:solidFill>
                  <a:schemeClr val="tx2"/>
                </a:solidFill>
                <a:latin typeface="Segoe UI Light" panose="020B0502040204020203" pitchFamily="34" charset="0"/>
                <a:cs typeface="Segoe UI Light" panose="020B0502040204020203" pitchFamily="34" charset="0"/>
              </a:rPr>
              <a:t>Lt. </a:t>
            </a:r>
            <a:r>
              <a:rPr lang="en-US" b="1">
                <a:solidFill>
                  <a:schemeClr val="tx2"/>
                </a:solidFill>
                <a:latin typeface="Segoe UI Light" panose="020B0502040204020203" pitchFamily="34" charset="0"/>
                <a:cs typeface="Segoe UI Light" panose="020B0502040204020203" pitchFamily="34" charset="0"/>
              </a:rPr>
              <a:t>Casazza</a:t>
            </a:r>
            <a:endParaRPr lang="en-US" b="1" dirty="0">
              <a:solidFill>
                <a:schemeClr val="tx2"/>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64B7F1C9-5E83-4EB7-9CA2-85353600C4A8}"/>
              </a:ext>
            </a:extLst>
          </p:cNvPr>
          <p:cNvSpPr txBox="1"/>
          <p:nvPr/>
        </p:nvSpPr>
        <p:spPr>
          <a:xfrm>
            <a:off x="9339534" y="3065745"/>
            <a:ext cx="2520564" cy="369332"/>
          </a:xfrm>
          <a:prstGeom prst="rect">
            <a:avLst/>
          </a:prstGeom>
          <a:noFill/>
        </p:spPr>
        <p:txBody>
          <a:bodyPr wrap="square" rtlCol="0">
            <a:spAutoFit/>
          </a:bodyPr>
          <a:lstStyle/>
          <a:p>
            <a:r>
              <a:rPr lang="en-US" b="1" dirty="0">
                <a:solidFill>
                  <a:schemeClr val="tx2"/>
                </a:solidFill>
                <a:latin typeface="Segoe UI Light" panose="020B0502040204020203" pitchFamily="34" charset="0"/>
                <a:cs typeface="Segoe UI Light" panose="020B0502040204020203" pitchFamily="34" charset="0"/>
              </a:rPr>
              <a:t>Lt. Riccardi</a:t>
            </a:r>
          </a:p>
        </p:txBody>
      </p:sp>
      <p:sp>
        <p:nvSpPr>
          <p:cNvPr id="15" name="Arrow: Right 14">
            <a:extLst>
              <a:ext uri="{FF2B5EF4-FFF2-40B4-BE49-F238E27FC236}">
                <a16:creationId xmlns:a16="http://schemas.microsoft.com/office/drawing/2014/main" id="{8DA32F15-418E-436F-B5F6-1BB3679B148B}"/>
              </a:ext>
            </a:extLst>
          </p:cNvPr>
          <p:cNvSpPr/>
          <p:nvPr/>
        </p:nvSpPr>
        <p:spPr>
          <a:xfrm>
            <a:off x="2226365" y="2184549"/>
            <a:ext cx="3705308" cy="20077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964B7A0B-7CD5-4FC2-B894-72FFC439F620}"/>
              </a:ext>
            </a:extLst>
          </p:cNvPr>
          <p:cNvSpPr/>
          <p:nvPr/>
        </p:nvSpPr>
        <p:spPr>
          <a:xfrm>
            <a:off x="2226365" y="4309692"/>
            <a:ext cx="3705308" cy="20077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E6E389C2-DECA-409B-B287-987B6860EAB5}"/>
              </a:ext>
            </a:extLst>
          </p:cNvPr>
          <p:cNvSpPr/>
          <p:nvPr/>
        </p:nvSpPr>
        <p:spPr>
          <a:xfrm rot="10800000">
            <a:off x="7868110" y="3429000"/>
            <a:ext cx="2423554" cy="20994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69084A31-7BFF-437A-9D14-5612A3378779}"/>
              </a:ext>
            </a:extLst>
          </p:cNvPr>
          <p:cNvSpPr/>
          <p:nvPr/>
        </p:nvSpPr>
        <p:spPr>
          <a:xfrm rot="12816146">
            <a:off x="6559324" y="2780376"/>
            <a:ext cx="2423554" cy="20994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949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5875" y="1452401"/>
            <a:ext cx="4978400" cy="2103120"/>
          </a:xfrm>
        </p:spPr>
        <p:txBody>
          <a:bodyPr/>
          <a:lstStyle/>
          <a:p>
            <a:r>
              <a:rPr lang="en-US" dirty="0"/>
              <a:t>Traffic Sergeant</a:t>
            </a:r>
          </a:p>
        </p:txBody>
      </p:sp>
      <p:sp>
        <p:nvSpPr>
          <p:cNvPr id="4" name="Text Placeholder 3"/>
          <p:cNvSpPr>
            <a:spLocks noGrp="1"/>
          </p:cNvSpPr>
          <p:nvPr>
            <p:ph type="body" sz="half" idx="2"/>
          </p:nvPr>
        </p:nvSpPr>
        <p:spPr>
          <a:xfrm>
            <a:off x="7492891" y="3555521"/>
            <a:ext cx="4488198" cy="2168517"/>
          </a:xfrm>
        </p:spPr>
        <p:txBody>
          <a:bodyPr>
            <a:normAutofit fontScale="77500" lnSpcReduction="20000"/>
          </a:bodyPr>
          <a:lstStyle/>
          <a:p>
            <a:r>
              <a:rPr lang="en-US" sz="2400" b="1" dirty="0">
                <a:latin typeface="Segoe UI Light" panose="020B0502040204020203" pitchFamily="34" charset="0"/>
                <a:cs typeface="Segoe UI Light" panose="020B0502040204020203" pitchFamily="34" charset="0"/>
              </a:rPr>
              <a:t>Nick Ryan </a:t>
            </a:r>
          </a:p>
          <a:p>
            <a:r>
              <a:rPr lang="en-US" sz="2400" b="1" dirty="0">
                <a:solidFill>
                  <a:schemeClr val="tx2"/>
                </a:solidFill>
                <a:latin typeface="Segoe UI Light" panose="020B0502040204020203" pitchFamily="34" charset="0"/>
                <a:cs typeface="Segoe UI Light" panose="020B0502040204020203" pitchFamily="34" charset="0"/>
              </a:rPr>
              <a:t>Sgt. Ryan:  (650)522-7742</a:t>
            </a:r>
          </a:p>
          <a:p>
            <a:r>
              <a:rPr lang="en-US" sz="2400" b="1" dirty="0">
                <a:solidFill>
                  <a:schemeClr val="tx2"/>
                </a:solidFill>
                <a:latin typeface="Segoe UI Light" panose="020B0502040204020203" pitchFamily="34" charset="0"/>
                <a:cs typeface="Segoe UI Light" panose="020B0502040204020203" pitchFamily="34" charset="0"/>
                <a:hlinkClick r:id="rId3"/>
              </a:rPr>
              <a:t>nryan@cityofsanmateo.org</a:t>
            </a:r>
            <a:endParaRPr lang="en-US" sz="2400" b="1" dirty="0">
              <a:solidFill>
                <a:schemeClr val="tx2"/>
              </a:solidFill>
              <a:latin typeface="Segoe UI Light" panose="020B0502040204020203" pitchFamily="34" charset="0"/>
              <a:cs typeface="Segoe UI Light" panose="020B0502040204020203" pitchFamily="34" charset="0"/>
            </a:endParaRPr>
          </a:p>
          <a:p>
            <a:r>
              <a:rPr lang="en-US" sz="2400" b="1" dirty="0">
                <a:solidFill>
                  <a:schemeClr val="tx2"/>
                </a:solidFill>
                <a:latin typeface="Segoe UI Light" panose="020B0502040204020203" pitchFamily="34" charset="0"/>
                <a:cs typeface="Segoe UI Light" panose="020B0502040204020203" pitchFamily="34" charset="0"/>
              </a:rPr>
              <a:t>For traffic enforcement, email:</a:t>
            </a:r>
          </a:p>
          <a:p>
            <a:r>
              <a:rPr lang="en-US" sz="2400" b="1" dirty="0">
                <a:solidFill>
                  <a:schemeClr val="tx2"/>
                </a:solidFill>
                <a:latin typeface="Segoe UI Light" panose="020B0502040204020203" pitchFamily="34" charset="0"/>
                <a:cs typeface="Segoe UI Light" panose="020B0502040204020203" pitchFamily="34" charset="0"/>
                <a:hlinkClick r:id="rId4"/>
              </a:rPr>
              <a:t>traffic@cityofsanmateo.org</a:t>
            </a:r>
            <a:endParaRPr lang="en-US" sz="2400" b="1" dirty="0">
              <a:solidFill>
                <a:schemeClr val="tx2"/>
              </a:solidFill>
              <a:latin typeface="Segoe UI Light" panose="020B0502040204020203" pitchFamily="34" charset="0"/>
              <a:cs typeface="Segoe UI Light" panose="020B0502040204020203" pitchFamily="34" charset="0"/>
            </a:endParaRPr>
          </a:p>
          <a:p>
            <a:endParaRPr lang="en-US" sz="2400" b="1" dirty="0">
              <a:solidFill>
                <a:schemeClr val="tx2"/>
              </a:solidFill>
              <a:latin typeface="Segoe UI Light" panose="020B0502040204020203" pitchFamily="34" charset="0"/>
              <a:cs typeface="Segoe UI Light" panose="020B0502040204020203" pitchFamily="34" charset="0"/>
            </a:endParaRPr>
          </a:p>
          <a:p>
            <a:endParaRPr lang="en-US" sz="2400" b="1" dirty="0">
              <a:solidFill>
                <a:schemeClr val="tx2"/>
              </a:solidFill>
              <a:latin typeface="Segoe UI Light" panose="020B0502040204020203" pitchFamily="34" charset="0"/>
              <a:cs typeface="Segoe UI Light" panose="020B0502040204020203" pitchFamily="34" charset="0"/>
            </a:endParaRPr>
          </a:p>
          <a:p>
            <a:endParaRPr lang="en-US" sz="2400" b="1" dirty="0">
              <a:solidFill>
                <a:schemeClr val="tx2"/>
              </a:solidFill>
              <a:latin typeface="Segoe UI Light" panose="020B0502040204020203" pitchFamily="34" charset="0"/>
              <a:cs typeface="Segoe UI Light" panose="020B0502040204020203" pitchFamily="34" charset="0"/>
            </a:endParaRPr>
          </a:p>
          <a:p>
            <a:endParaRPr lang="en-US" sz="2800" b="1" dirty="0">
              <a:latin typeface="Segoe UI Light" panose="020B0502040204020203" pitchFamily="34" charset="0"/>
              <a:cs typeface="Segoe UI Light" panose="020B0502040204020203" pitchFamily="34" charset="0"/>
            </a:endParaRPr>
          </a:p>
        </p:txBody>
      </p:sp>
      <p:pic>
        <p:nvPicPr>
          <p:cNvPr id="6" name="Picture 5">
            <a:extLst>
              <a:ext uri="{FF2B5EF4-FFF2-40B4-BE49-F238E27FC236}">
                <a16:creationId xmlns:a16="http://schemas.microsoft.com/office/drawing/2014/main" id="{F76ECB20-081C-4BF1-AEE9-A20B66C614E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5400000">
            <a:off x="1348427" y="1488094"/>
            <a:ext cx="4835747" cy="3626810"/>
          </a:xfrm>
          <a:prstGeom prst="rect">
            <a:avLst/>
          </a:prstGeom>
        </p:spPr>
      </p:pic>
    </p:spTree>
    <p:extLst>
      <p:ext uri="{BB962C8B-B14F-4D97-AF65-F5344CB8AC3E}">
        <p14:creationId xmlns:p14="http://schemas.microsoft.com/office/powerpoint/2010/main" val="222876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A7F2E-2769-4E99-A128-7C3D87C3A2FA}"/>
              </a:ext>
            </a:extLst>
          </p:cNvPr>
          <p:cNvSpPr>
            <a:spLocks noGrp="1"/>
          </p:cNvSpPr>
          <p:nvPr>
            <p:ph type="title"/>
          </p:nvPr>
        </p:nvSpPr>
        <p:spPr>
          <a:xfrm>
            <a:off x="7017273" y="206206"/>
            <a:ext cx="5174727" cy="2103120"/>
          </a:xfrm>
        </p:spPr>
        <p:txBody>
          <a:bodyPr/>
          <a:lstStyle/>
          <a:p>
            <a:r>
              <a:rPr lang="en-US" dirty="0"/>
              <a:t>Neighborhood Watch </a:t>
            </a:r>
            <a:br>
              <a:rPr lang="en-US" dirty="0"/>
            </a:br>
            <a:r>
              <a:rPr lang="en-US" dirty="0"/>
              <a:t>Board of Directors</a:t>
            </a:r>
          </a:p>
        </p:txBody>
      </p:sp>
      <p:pic>
        <p:nvPicPr>
          <p:cNvPr id="5" name="Picture Placeholder 6">
            <a:extLst>
              <a:ext uri="{FF2B5EF4-FFF2-40B4-BE49-F238E27FC236}">
                <a16:creationId xmlns:a16="http://schemas.microsoft.com/office/drawing/2014/main" id="{5BA4943D-1B12-4464-BE8F-37B942166099}"/>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7282" r="7282"/>
          <a:stretch/>
        </p:blipFill>
        <p:spPr>
          <a:xfrm>
            <a:off x="1031032" y="896816"/>
            <a:ext cx="5474175" cy="4808854"/>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A18EB479-ED9F-465C-85A3-3BDB49D1D026}"/>
              </a:ext>
            </a:extLst>
          </p:cNvPr>
          <p:cNvSpPr txBox="1"/>
          <p:nvPr/>
        </p:nvSpPr>
        <p:spPr>
          <a:xfrm>
            <a:off x="370890" y="5858782"/>
            <a:ext cx="7706309" cy="461665"/>
          </a:xfrm>
          <a:prstGeom prst="rect">
            <a:avLst/>
          </a:prstGeom>
          <a:noFill/>
        </p:spPr>
        <p:txBody>
          <a:bodyPr wrap="square" rtlCol="0">
            <a:spAutoFit/>
          </a:bodyPr>
          <a:lstStyle/>
          <a:p>
            <a:r>
              <a:rPr lang="en-US" sz="1200" dirty="0"/>
              <a:t>*Pictured:  Rich Hedges, Donna </a:t>
            </a:r>
            <a:r>
              <a:rPr lang="en-US" sz="1200" dirty="0" err="1"/>
              <a:t>Divodi</a:t>
            </a:r>
            <a:r>
              <a:rPr lang="en-US" sz="1200" dirty="0"/>
              <a:t>, Marek Wolter, Sheri Boles, Tom Lease, Elizabeth Barton, 	and Joe </a:t>
            </a:r>
            <a:r>
              <a:rPr lang="en-US" sz="1200" dirty="0" err="1"/>
              <a:t>Gershaneck</a:t>
            </a:r>
            <a:r>
              <a:rPr lang="en-US" sz="1200" dirty="0"/>
              <a:t>.</a:t>
            </a:r>
          </a:p>
        </p:txBody>
      </p:sp>
    </p:spTree>
    <p:extLst>
      <p:ext uri="{BB962C8B-B14F-4D97-AF65-F5344CB8AC3E}">
        <p14:creationId xmlns:p14="http://schemas.microsoft.com/office/powerpoint/2010/main" val="420454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Rainbow themed presentation</Template>
  <TotalTime>2111</TotalTime>
  <Words>1247</Words>
  <Application>Microsoft Office PowerPoint</Application>
  <PresentationFormat>Widescreen</PresentationFormat>
  <Paragraphs>174</Paragraphs>
  <Slides>26</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inherit</vt:lpstr>
      <vt:lpstr>Segoe Print</vt:lpstr>
      <vt:lpstr>Segoe Print (Body)</vt:lpstr>
      <vt:lpstr>Segoe UI Light</vt:lpstr>
      <vt:lpstr>Nature Illustration 16x9</vt:lpstr>
      <vt:lpstr> What is  Neighborhood Watch?</vt:lpstr>
      <vt:lpstr>Overview of Presentation</vt:lpstr>
      <vt:lpstr>Community Relations Officer, Neighborhood Watch Program Coordinator</vt:lpstr>
      <vt:lpstr>San Mateo  Chief of Police</vt:lpstr>
      <vt:lpstr>Police Captains</vt:lpstr>
      <vt:lpstr>Area Lieutenant</vt:lpstr>
      <vt:lpstr>Area Map</vt:lpstr>
      <vt:lpstr>Traffic Sergeant</vt:lpstr>
      <vt:lpstr>Neighborhood Watch  Board of Directors</vt:lpstr>
      <vt:lpstr>Neighborhood Watch Board of Directors</vt:lpstr>
      <vt:lpstr>What is Neighborhood Watch</vt:lpstr>
      <vt:lpstr>Block Captains</vt:lpstr>
      <vt:lpstr>Block Captain Responsibilities</vt:lpstr>
      <vt:lpstr>What is a Block Captain?</vt:lpstr>
      <vt:lpstr>A Block Captain is NOT…</vt:lpstr>
      <vt:lpstr>Time Commitment</vt:lpstr>
      <vt:lpstr>PowerPoint Presentation</vt:lpstr>
      <vt:lpstr>PowerPoint Presentation</vt:lpstr>
      <vt:lpstr>PowerPoint Presentation</vt:lpstr>
      <vt:lpstr>San Mateo Connect  (Home &amp; Business Security Camera Registry)</vt:lpstr>
      <vt:lpstr>San Mateo CPTED  (Crime Prevention Through Environmental Design)</vt:lpstr>
      <vt:lpstr> San Mateo Business Watch  </vt:lpstr>
      <vt:lpstr>TIPS TO MAKE IT EASIER!</vt:lpstr>
      <vt:lpstr>Stay Connected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Neighborhood Watch Block Captains’ Meeting</dc:title>
  <dc:creator>Jeanine Ovalle</dc:creator>
  <cp:lastModifiedBy>Jeanine Ovalle</cp:lastModifiedBy>
  <cp:revision>132</cp:revision>
  <cp:lastPrinted>2019-03-12T23:44:56Z</cp:lastPrinted>
  <dcterms:created xsi:type="dcterms:W3CDTF">2018-09-05T17:03:55Z</dcterms:created>
  <dcterms:modified xsi:type="dcterms:W3CDTF">2025-08-07T22:31:57Z</dcterms:modified>
</cp:coreProperties>
</file>